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70" r:id="rId2"/>
    <p:sldId id="275" r:id="rId3"/>
    <p:sldId id="274" r:id="rId4"/>
    <p:sldId id="276" r:id="rId5"/>
    <p:sldId id="277" r:id="rId6"/>
    <p:sldId id="278" r:id="rId7"/>
    <p:sldId id="279" r:id="rId8"/>
    <p:sldId id="281" r:id="rId9"/>
    <p:sldId id="283" r:id="rId10"/>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0495207-2648-AC9A-99DA-C80A0E75CDD1}" name="Elifnur ŞAHİN" initials="ENŞ" userId="Elifnur ŞAHİ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6" autoAdjust="0"/>
    <p:restoredTop sz="93679" autoAdjust="0"/>
  </p:normalViewPr>
  <p:slideViewPr>
    <p:cSldViewPr>
      <p:cViewPr varScale="1">
        <p:scale>
          <a:sx n="75" d="100"/>
          <a:sy n="75" d="100"/>
        </p:scale>
        <p:origin x="31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DE24EF-F07D-CE4C-9246-B74D4DE7E262}"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AC838D7E-85D7-4948-9ECD-0E4AF6848E59}">
      <dgm:prSet phldrT="[Text]" custT="1"/>
      <dgm:spPr>
        <a:solidFill>
          <a:srgbClr val="4F81BD">
            <a:hueOff val="0"/>
            <a:satOff val="0"/>
            <a:lumOff val="0"/>
            <a:alphaOff val="0"/>
          </a:srgbClr>
        </a:solidFill>
        <a:ln w="25400" cap="flat" cmpd="sng" algn="ctr">
          <a:solidFill>
            <a:prstClr val="white">
              <a:hueOff val="0"/>
              <a:satOff val="0"/>
              <a:lumOff val="0"/>
              <a:alphaOff val="0"/>
            </a:prstClr>
          </a:solidFill>
          <a:prstDash val="solid"/>
        </a:ln>
        <a:effectLst/>
      </dgm:spPr>
      <dgm:t>
        <a:bodyPr spcFirstLastPara="0" vert="horz" wrap="square" lIns="106680" tIns="106680" rIns="106680" bIns="106680" numCol="1" spcCol="1270" anchor="ctr" anchorCtr="0"/>
        <a:lstStyle/>
        <a:p>
          <a:pPr marL="0" lvl="0" indent="0" algn="ctr" defTabSz="1244600">
            <a:lnSpc>
              <a:spcPct val="90000"/>
            </a:lnSpc>
            <a:spcBef>
              <a:spcPct val="0"/>
            </a:spcBef>
            <a:spcAft>
              <a:spcPct val="35000"/>
            </a:spcAft>
            <a:buNone/>
          </a:pPr>
          <a:r>
            <a:rPr lang="tr-TR" sz="2000" b="1" kern="1200" dirty="0">
              <a:solidFill>
                <a:prstClr val="white"/>
              </a:solidFill>
              <a:latin typeface="Calibri"/>
              <a:ea typeface="+mn-ea"/>
              <a:cs typeface="+mn-cs"/>
            </a:rPr>
            <a:t>Problemin Tanımı ve Klinik Önemi</a:t>
          </a:r>
          <a:endParaRPr lang="en-US" sz="2000" b="1" kern="1200" dirty="0">
            <a:solidFill>
              <a:prstClr val="white"/>
            </a:solidFill>
            <a:latin typeface="Calibri"/>
            <a:ea typeface="+mn-ea"/>
            <a:cs typeface="+mn-cs"/>
          </a:endParaRPr>
        </a:p>
      </dgm:t>
    </dgm:pt>
    <dgm:pt modelId="{564ED374-43C2-844A-991C-A02D4A175A00}" type="parTrans" cxnId="{D843DFB3-AE1B-E548-8639-B0BAFA963B79}">
      <dgm:prSet/>
      <dgm:spPr/>
      <dgm:t>
        <a:bodyPr/>
        <a:lstStyle/>
        <a:p>
          <a:endParaRPr lang="en-US"/>
        </a:p>
      </dgm:t>
    </dgm:pt>
    <dgm:pt modelId="{AE747D93-411A-374A-A2BB-557F9343FD8B}" type="sibTrans" cxnId="{D843DFB3-AE1B-E548-8639-B0BAFA963B79}">
      <dgm:prSet/>
      <dgm:spPr/>
      <dgm:t>
        <a:bodyPr/>
        <a:lstStyle/>
        <a:p>
          <a:endParaRPr lang="en-US"/>
        </a:p>
      </dgm:t>
    </dgm:pt>
    <dgm:pt modelId="{42380DC4-6EA5-8C4A-BB22-D3064DB06F4C}">
      <dgm:prSet phldrT="[Text]" custT="1"/>
      <dgm:spPr/>
      <dgm:t>
        <a:bodyPr/>
        <a:lstStyle/>
        <a:p>
          <a:pPr>
            <a:buNone/>
          </a:pPr>
          <a:r>
            <a:rPr lang="tr-TR" sz="2000" b="1" dirty="0"/>
            <a:t>Teknik Yöntem ve Yapay Zekâ Uygulaması</a:t>
          </a:r>
          <a:endParaRPr lang="en-US" sz="2000" dirty="0"/>
        </a:p>
      </dgm:t>
    </dgm:pt>
    <dgm:pt modelId="{A9A8E8C5-E36E-C443-AB3E-B363DBF81373}" type="parTrans" cxnId="{FF92485C-0A2E-C146-84E0-28A49A758264}">
      <dgm:prSet/>
      <dgm:spPr/>
      <dgm:t>
        <a:bodyPr/>
        <a:lstStyle/>
        <a:p>
          <a:endParaRPr lang="en-US"/>
        </a:p>
      </dgm:t>
    </dgm:pt>
    <dgm:pt modelId="{D997F008-300B-8C43-A243-1572C8D0CF8A}" type="sibTrans" cxnId="{FF92485C-0A2E-C146-84E0-28A49A758264}">
      <dgm:prSet/>
      <dgm:spPr/>
      <dgm:t>
        <a:bodyPr/>
        <a:lstStyle/>
        <a:p>
          <a:endParaRPr lang="en-US"/>
        </a:p>
      </dgm:t>
    </dgm:pt>
    <dgm:pt modelId="{62C748AC-6594-3942-9BC8-7EFFD839DCBD}">
      <dgm:prSet phldrT="[Text]" custT="1"/>
      <dgm:spPr/>
      <dgm:t>
        <a:bodyPr/>
        <a:lstStyle/>
        <a:p>
          <a:pPr>
            <a:buNone/>
          </a:pPr>
          <a:r>
            <a:rPr lang="tr-TR" sz="2000" b="1" dirty="0"/>
            <a:t>Ek Veri Kullanımı ve Açıklık</a:t>
          </a:r>
          <a:endParaRPr lang="en-US" sz="2000" dirty="0"/>
        </a:p>
      </dgm:t>
    </dgm:pt>
    <dgm:pt modelId="{277A6316-09F4-B04D-9955-679C36B06C5A}" type="parTrans" cxnId="{507BD831-9093-4D48-8375-B7090E677D3E}">
      <dgm:prSet/>
      <dgm:spPr/>
      <dgm:t>
        <a:bodyPr/>
        <a:lstStyle/>
        <a:p>
          <a:endParaRPr lang="en-US"/>
        </a:p>
      </dgm:t>
    </dgm:pt>
    <dgm:pt modelId="{755EAE4E-4F38-1E43-BC9F-EA4017489198}" type="sibTrans" cxnId="{507BD831-9093-4D48-8375-B7090E677D3E}">
      <dgm:prSet/>
      <dgm:spPr/>
      <dgm:t>
        <a:bodyPr/>
        <a:lstStyle/>
        <a:p>
          <a:endParaRPr lang="en-US"/>
        </a:p>
      </dgm:t>
    </dgm:pt>
    <dgm:pt modelId="{B1ACDAA0-729A-1443-B54F-6FB6E7CC8DF4}">
      <dgm:prSet custT="1"/>
      <dgm:spPr/>
      <dgm:t>
        <a:bodyPr/>
        <a:lstStyle/>
        <a:p>
          <a:pPr>
            <a:buNone/>
          </a:pPr>
          <a:r>
            <a:rPr lang="tr-TR" sz="2000" b="1" dirty="0"/>
            <a:t>Yenilikçilik ve Girişimcilik Potansiyeli</a:t>
          </a:r>
          <a:endParaRPr lang="en-US" sz="2000" dirty="0"/>
        </a:p>
      </dgm:t>
    </dgm:pt>
    <dgm:pt modelId="{CC6C92AB-FC3A-8C41-9148-50772A2553A5}" type="parTrans" cxnId="{12D12F54-8787-CA4F-9EC2-5EE7684E0CD4}">
      <dgm:prSet/>
      <dgm:spPr/>
      <dgm:t>
        <a:bodyPr/>
        <a:lstStyle/>
        <a:p>
          <a:endParaRPr lang="en-US"/>
        </a:p>
      </dgm:t>
    </dgm:pt>
    <dgm:pt modelId="{230DE5C9-24A6-EA43-B44C-08A3446D5808}" type="sibTrans" cxnId="{12D12F54-8787-CA4F-9EC2-5EE7684E0CD4}">
      <dgm:prSet/>
      <dgm:spPr/>
      <dgm:t>
        <a:bodyPr/>
        <a:lstStyle/>
        <a:p>
          <a:endParaRPr lang="en-US"/>
        </a:p>
      </dgm:t>
    </dgm:pt>
    <dgm:pt modelId="{F8B3BCAF-37AA-B444-8B4E-C65C7F95C701}">
      <dgm:prSet custT="1"/>
      <dgm:spPr/>
      <dgm:t>
        <a:bodyPr/>
        <a:lstStyle/>
        <a:p>
          <a:pPr>
            <a:buNone/>
          </a:pPr>
          <a:r>
            <a:rPr lang="tr-TR" sz="2000" b="1" dirty="0"/>
            <a:t>Klinik Entegrasyon Potansiyeli</a:t>
          </a:r>
          <a:endParaRPr lang="en-US" sz="2000" dirty="0"/>
        </a:p>
      </dgm:t>
    </dgm:pt>
    <dgm:pt modelId="{5F2D2C11-A535-6841-B0BF-6BE7EA18CD12}" type="parTrans" cxnId="{835D2672-3821-0F48-B6E7-A38C88E7D6C9}">
      <dgm:prSet/>
      <dgm:spPr/>
      <dgm:t>
        <a:bodyPr/>
        <a:lstStyle/>
        <a:p>
          <a:endParaRPr lang="en-US"/>
        </a:p>
      </dgm:t>
    </dgm:pt>
    <dgm:pt modelId="{7455EFF9-99C3-6141-8A2D-24C8760814DB}" type="sibTrans" cxnId="{835D2672-3821-0F48-B6E7-A38C88E7D6C9}">
      <dgm:prSet/>
      <dgm:spPr/>
      <dgm:t>
        <a:bodyPr/>
        <a:lstStyle/>
        <a:p>
          <a:endParaRPr lang="en-US"/>
        </a:p>
      </dgm:t>
    </dgm:pt>
    <dgm:pt modelId="{92D2EEB1-BFF8-F54C-85CF-66F7D521D08A}" type="pres">
      <dgm:prSet presAssocID="{1ADE24EF-F07D-CE4C-9246-B74D4DE7E262}" presName="rootnode" presStyleCnt="0">
        <dgm:presLayoutVars>
          <dgm:chMax/>
          <dgm:chPref/>
          <dgm:dir/>
          <dgm:animLvl val="lvl"/>
        </dgm:presLayoutVars>
      </dgm:prSet>
      <dgm:spPr/>
    </dgm:pt>
    <dgm:pt modelId="{DC123D68-7606-0C4D-9685-A84B2258C3F1}" type="pres">
      <dgm:prSet presAssocID="{AC838D7E-85D7-4948-9ECD-0E4AF6848E59}" presName="composite" presStyleCnt="0"/>
      <dgm:spPr/>
    </dgm:pt>
    <dgm:pt modelId="{45CF1AE9-61BC-4F45-ADBF-7D98BBF0B330}" type="pres">
      <dgm:prSet presAssocID="{AC838D7E-85D7-4948-9ECD-0E4AF6848E59}" presName="bentUpArrow1" presStyleLbl="alignImgPlace1" presStyleIdx="0" presStyleCnt="4"/>
      <dgm:spPr/>
    </dgm:pt>
    <dgm:pt modelId="{EDFA9282-7E0F-3148-A326-745E2A196E3D}" type="pres">
      <dgm:prSet presAssocID="{AC838D7E-85D7-4948-9ECD-0E4AF6848E59}" presName="ParentText" presStyleLbl="node1" presStyleIdx="0" presStyleCnt="5" custScaleX="277712">
        <dgm:presLayoutVars>
          <dgm:chMax val="1"/>
          <dgm:chPref val="1"/>
          <dgm:bulletEnabled val="1"/>
        </dgm:presLayoutVars>
      </dgm:prSet>
      <dgm:spPr>
        <a:xfrm>
          <a:off x="192214" y="43692"/>
          <a:ext cx="5816284" cy="1270319"/>
        </a:xfrm>
        <a:prstGeom prst="roundRect">
          <a:avLst>
            <a:gd name="adj" fmla="val 16670"/>
          </a:avLst>
        </a:prstGeom>
      </dgm:spPr>
    </dgm:pt>
    <dgm:pt modelId="{5D15D354-8E8E-7D4B-9E5A-E7B60F93E17C}" type="pres">
      <dgm:prSet presAssocID="{AC838D7E-85D7-4948-9ECD-0E4AF6848E59}" presName="ChildText" presStyleLbl="revTx" presStyleIdx="0" presStyleCnt="4">
        <dgm:presLayoutVars>
          <dgm:chMax val="0"/>
          <dgm:chPref val="0"/>
          <dgm:bulletEnabled val="1"/>
        </dgm:presLayoutVars>
      </dgm:prSet>
      <dgm:spPr/>
    </dgm:pt>
    <dgm:pt modelId="{DF29CC4D-1D80-0E42-9513-9FE84290FB19}" type="pres">
      <dgm:prSet presAssocID="{AE747D93-411A-374A-A2BB-557F9343FD8B}" presName="sibTrans" presStyleCnt="0"/>
      <dgm:spPr/>
    </dgm:pt>
    <dgm:pt modelId="{21A8B67E-31D7-7046-AF45-7C6ED56FF8FA}" type="pres">
      <dgm:prSet presAssocID="{42380DC4-6EA5-8C4A-BB22-D3064DB06F4C}" presName="composite" presStyleCnt="0"/>
      <dgm:spPr/>
    </dgm:pt>
    <dgm:pt modelId="{1DD97DFF-AB79-E249-859B-C09828A72A58}" type="pres">
      <dgm:prSet presAssocID="{42380DC4-6EA5-8C4A-BB22-D3064DB06F4C}" presName="bentUpArrow1" presStyleLbl="alignImgPlace1" presStyleIdx="1" presStyleCnt="4"/>
      <dgm:spPr/>
    </dgm:pt>
    <dgm:pt modelId="{5DB38EC5-66AD-A34E-B07A-67EB68AA1E54}" type="pres">
      <dgm:prSet presAssocID="{42380DC4-6EA5-8C4A-BB22-D3064DB06F4C}" presName="ParentText" presStyleLbl="node1" presStyleIdx="1" presStyleCnt="5" custScaleX="277712" custLinFactNeighborX="34498">
        <dgm:presLayoutVars>
          <dgm:chMax val="1"/>
          <dgm:chPref val="1"/>
          <dgm:bulletEnabled val="1"/>
        </dgm:presLayoutVars>
      </dgm:prSet>
      <dgm:spPr/>
    </dgm:pt>
    <dgm:pt modelId="{146900B9-02A2-FB41-82A2-254D92AFEEEB}" type="pres">
      <dgm:prSet presAssocID="{42380DC4-6EA5-8C4A-BB22-D3064DB06F4C}" presName="ChildText" presStyleLbl="revTx" presStyleIdx="1" presStyleCnt="4">
        <dgm:presLayoutVars>
          <dgm:chMax val="0"/>
          <dgm:chPref val="0"/>
          <dgm:bulletEnabled val="1"/>
        </dgm:presLayoutVars>
      </dgm:prSet>
      <dgm:spPr/>
    </dgm:pt>
    <dgm:pt modelId="{4C4C93A9-DFAF-3540-9079-F7E06BA74F1E}" type="pres">
      <dgm:prSet presAssocID="{D997F008-300B-8C43-A243-1572C8D0CF8A}" presName="sibTrans" presStyleCnt="0"/>
      <dgm:spPr/>
    </dgm:pt>
    <dgm:pt modelId="{471CBE2C-C371-CC41-946F-A5BFC8B28A9B}" type="pres">
      <dgm:prSet presAssocID="{62C748AC-6594-3942-9BC8-7EFFD839DCBD}" presName="composite" presStyleCnt="0"/>
      <dgm:spPr/>
    </dgm:pt>
    <dgm:pt modelId="{643E48AD-B6F5-7744-BA3A-D4B31FC7CA93}" type="pres">
      <dgm:prSet presAssocID="{62C748AC-6594-3942-9BC8-7EFFD839DCBD}" presName="bentUpArrow1" presStyleLbl="alignImgPlace1" presStyleIdx="2" presStyleCnt="4"/>
      <dgm:spPr/>
    </dgm:pt>
    <dgm:pt modelId="{8B870397-1A92-8F43-8373-B7FAED627F58}" type="pres">
      <dgm:prSet presAssocID="{62C748AC-6594-3942-9BC8-7EFFD839DCBD}" presName="ParentText" presStyleLbl="node1" presStyleIdx="2" presStyleCnt="5" custScaleX="277712" custLinFactNeighborX="38007">
        <dgm:presLayoutVars>
          <dgm:chMax val="1"/>
          <dgm:chPref val="1"/>
          <dgm:bulletEnabled val="1"/>
        </dgm:presLayoutVars>
      </dgm:prSet>
      <dgm:spPr/>
    </dgm:pt>
    <dgm:pt modelId="{ED06F0F5-38A4-714C-8218-E575EEC446EE}" type="pres">
      <dgm:prSet presAssocID="{62C748AC-6594-3942-9BC8-7EFFD839DCBD}" presName="ChildText" presStyleLbl="revTx" presStyleIdx="2" presStyleCnt="4">
        <dgm:presLayoutVars>
          <dgm:chMax val="0"/>
          <dgm:chPref val="0"/>
          <dgm:bulletEnabled val="1"/>
        </dgm:presLayoutVars>
      </dgm:prSet>
      <dgm:spPr/>
    </dgm:pt>
    <dgm:pt modelId="{9B42947A-18F2-5C43-B5DA-CFCE7BDF7CE7}" type="pres">
      <dgm:prSet presAssocID="{755EAE4E-4F38-1E43-BC9F-EA4017489198}" presName="sibTrans" presStyleCnt="0"/>
      <dgm:spPr/>
    </dgm:pt>
    <dgm:pt modelId="{BC0146FE-4E62-7C40-BFE0-0E68D904C735}" type="pres">
      <dgm:prSet presAssocID="{B1ACDAA0-729A-1443-B54F-6FB6E7CC8DF4}" presName="composite" presStyleCnt="0"/>
      <dgm:spPr/>
    </dgm:pt>
    <dgm:pt modelId="{FE8E7605-2B28-F44F-8C28-0D4239C9C280}" type="pres">
      <dgm:prSet presAssocID="{B1ACDAA0-729A-1443-B54F-6FB6E7CC8DF4}" presName="bentUpArrow1" presStyleLbl="alignImgPlace1" presStyleIdx="3" presStyleCnt="4" custLinFactNeighborX="3728" custLinFactNeighborY="376"/>
      <dgm:spPr/>
    </dgm:pt>
    <dgm:pt modelId="{91C00B0F-FA94-504D-B314-5FB9F5B7C066}" type="pres">
      <dgm:prSet presAssocID="{B1ACDAA0-729A-1443-B54F-6FB6E7CC8DF4}" presName="ParentText" presStyleLbl="node1" presStyleIdx="3" presStyleCnt="5" custScaleX="277712" custLinFactNeighborX="33497">
        <dgm:presLayoutVars>
          <dgm:chMax val="1"/>
          <dgm:chPref val="1"/>
          <dgm:bulletEnabled val="1"/>
        </dgm:presLayoutVars>
      </dgm:prSet>
      <dgm:spPr/>
    </dgm:pt>
    <dgm:pt modelId="{98B97E91-1DE0-8B44-83FA-17BC257510C8}" type="pres">
      <dgm:prSet presAssocID="{B1ACDAA0-729A-1443-B54F-6FB6E7CC8DF4}" presName="ChildText" presStyleLbl="revTx" presStyleIdx="3" presStyleCnt="4">
        <dgm:presLayoutVars>
          <dgm:chMax val="0"/>
          <dgm:chPref val="0"/>
          <dgm:bulletEnabled val="1"/>
        </dgm:presLayoutVars>
      </dgm:prSet>
      <dgm:spPr/>
    </dgm:pt>
    <dgm:pt modelId="{0AA4C2AA-B151-CA4A-BED4-5369F051D4ED}" type="pres">
      <dgm:prSet presAssocID="{230DE5C9-24A6-EA43-B44C-08A3446D5808}" presName="sibTrans" presStyleCnt="0"/>
      <dgm:spPr/>
    </dgm:pt>
    <dgm:pt modelId="{614C8021-BA77-804C-999F-3CFA9AAC326A}" type="pres">
      <dgm:prSet presAssocID="{F8B3BCAF-37AA-B444-8B4E-C65C7F95C701}" presName="composite" presStyleCnt="0"/>
      <dgm:spPr/>
    </dgm:pt>
    <dgm:pt modelId="{CCDE714A-F68A-434C-83C4-AEBB619493DE}" type="pres">
      <dgm:prSet presAssocID="{F8B3BCAF-37AA-B444-8B4E-C65C7F95C701}" presName="ParentText" presStyleLbl="node1" presStyleIdx="4" presStyleCnt="5" custScaleX="277712" custLinFactNeighborX="35603">
        <dgm:presLayoutVars>
          <dgm:chMax val="1"/>
          <dgm:chPref val="1"/>
          <dgm:bulletEnabled val="1"/>
        </dgm:presLayoutVars>
      </dgm:prSet>
      <dgm:spPr/>
    </dgm:pt>
  </dgm:ptLst>
  <dgm:cxnLst>
    <dgm:cxn modelId="{44B5FF21-3D32-5B41-B8B5-7079BB6F2F76}" type="presOf" srcId="{1ADE24EF-F07D-CE4C-9246-B74D4DE7E262}" destId="{92D2EEB1-BFF8-F54C-85CF-66F7D521D08A}" srcOrd="0" destOrd="0" presId="urn:microsoft.com/office/officeart/2005/8/layout/StepDownProcess"/>
    <dgm:cxn modelId="{507BD831-9093-4D48-8375-B7090E677D3E}" srcId="{1ADE24EF-F07D-CE4C-9246-B74D4DE7E262}" destId="{62C748AC-6594-3942-9BC8-7EFFD839DCBD}" srcOrd="2" destOrd="0" parTransId="{277A6316-09F4-B04D-9955-679C36B06C5A}" sibTransId="{755EAE4E-4F38-1E43-BC9F-EA4017489198}"/>
    <dgm:cxn modelId="{0F5E7A39-CCBF-124E-8545-D52FE3358065}" type="presOf" srcId="{42380DC4-6EA5-8C4A-BB22-D3064DB06F4C}" destId="{5DB38EC5-66AD-A34E-B07A-67EB68AA1E54}" srcOrd="0" destOrd="0" presId="urn:microsoft.com/office/officeart/2005/8/layout/StepDownProcess"/>
    <dgm:cxn modelId="{FF92485C-0A2E-C146-84E0-28A49A758264}" srcId="{1ADE24EF-F07D-CE4C-9246-B74D4DE7E262}" destId="{42380DC4-6EA5-8C4A-BB22-D3064DB06F4C}" srcOrd="1" destOrd="0" parTransId="{A9A8E8C5-E36E-C443-AB3E-B363DBF81373}" sibTransId="{D997F008-300B-8C43-A243-1572C8D0CF8A}"/>
    <dgm:cxn modelId="{835D2672-3821-0F48-B6E7-A38C88E7D6C9}" srcId="{1ADE24EF-F07D-CE4C-9246-B74D4DE7E262}" destId="{F8B3BCAF-37AA-B444-8B4E-C65C7F95C701}" srcOrd="4" destOrd="0" parTransId="{5F2D2C11-A535-6841-B0BF-6BE7EA18CD12}" sibTransId="{7455EFF9-99C3-6141-8A2D-24C8760814DB}"/>
    <dgm:cxn modelId="{12D12F54-8787-CA4F-9EC2-5EE7684E0CD4}" srcId="{1ADE24EF-F07D-CE4C-9246-B74D4DE7E262}" destId="{B1ACDAA0-729A-1443-B54F-6FB6E7CC8DF4}" srcOrd="3" destOrd="0" parTransId="{CC6C92AB-FC3A-8C41-9148-50772A2553A5}" sibTransId="{230DE5C9-24A6-EA43-B44C-08A3446D5808}"/>
    <dgm:cxn modelId="{27B18B74-EF82-7C47-9B07-17DE893D6368}" type="presOf" srcId="{B1ACDAA0-729A-1443-B54F-6FB6E7CC8DF4}" destId="{91C00B0F-FA94-504D-B314-5FB9F5B7C066}" srcOrd="0" destOrd="0" presId="urn:microsoft.com/office/officeart/2005/8/layout/StepDownProcess"/>
    <dgm:cxn modelId="{9CFB8F77-A6A5-6E47-880E-3B6AF4D0E2DA}" type="presOf" srcId="{62C748AC-6594-3942-9BC8-7EFFD839DCBD}" destId="{8B870397-1A92-8F43-8373-B7FAED627F58}" srcOrd="0" destOrd="0" presId="urn:microsoft.com/office/officeart/2005/8/layout/StepDownProcess"/>
    <dgm:cxn modelId="{1392268B-EA66-494D-AB58-460C9A6B076F}" type="presOf" srcId="{AC838D7E-85D7-4948-9ECD-0E4AF6848E59}" destId="{EDFA9282-7E0F-3148-A326-745E2A196E3D}" srcOrd="0" destOrd="0" presId="urn:microsoft.com/office/officeart/2005/8/layout/StepDownProcess"/>
    <dgm:cxn modelId="{87358BA0-3DF6-6247-ADC2-62D4D2FACE8E}" type="presOf" srcId="{F8B3BCAF-37AA-B444-8B4E-C65C7F95C701}" destId="{CCDE714A-F68A-434C-83C4-AEBB619493DE}" srcOrd="0" destOrd="0" presId="urn:microsoft.com/office/officeart/2005/8/layout/StepDownProcess"/>
    <dgm:cxn modelId="{D843DFB3-AE1B-E548-8639-B0BAFA963B79}" srcId="{1ADE24EF-F07D-CE4C-9246-B74D4DE7E262}" destId="{AC838D7E-85D7-4948-9ECD-0E4AF6848E59}" srcOrd="0" destOrd="0" parTransId="{564ED374-43C2-844A-991C-A02D4A175A00}" sibTransId="{AE747D93-411A-374A-A2BB-557F9343FD8B}"/>
    <dgm:cxn modelId="{3D030D66-7329-7E42-8C6E-5912B68651FE}" type="presParOf" srcId="{92D2EEB1-BFF8-F54C-85CF-66F7D521D08A}" destId="{DC123D68-7606-0C4D-9685-A84B2258C3F1}" srcOrd="0" destOrd="0" presId="urn:microsoft.com/office/officeart/2005/8/layout/StepDownProcess"/>
    <dgm:cxn modelId="{19398E6F-B290-F64A-94C8-61D2305F3116}" type="presParOf" srcId="{DC123D68-7606-0C4D-9685-A84B2258C3F1}" destId="{45CF1AE9-61BC-4F45-ADBF-7D98BBF0B330}" srcOrd="0" destOrd="0" presId="urn:microsoft.com/office/officeart/2005/8/layout/StepDownProcess"/>
    <dgm:cxn modelId="{C02E066E-FE05-E74B-87B3-024067AE0A3D}" type="presParOf" srcId="{DC123D68-7606-0C4D-9685-A84B2258C3F1}" destId="{EDFA9282-7E0F-3148-A326-745E2A196E3D}" srcOrd="1" destOrd="0" presId="urn:microsoft.com/office/officeart/2005/8/layout/StepDownProcess"/>
    <dgm:cxn modelId="{F8EFB15E-F266-284C-AB5C-094B12257158}" type="presParOf" srcId="{DC123D68-7606-0C4D-9685-A84B2258C3F1}" destId="{5D15D354-8E8E-7D4B-9E5A-E7B60F93E17C}" srcOrd="2" destOrd="0" presId="urn:microsoft.com/office/officeart/2005/8/layout/StepDownProcess"/>
    <dgm:cxn modelId="{89801487-6B84-3342-BFF4-83745F2386CC}" type="presParOf" srcId="{92D2EEB1-BFF8-F54C-85CF-66F7D521D08A}" destId="{DF29CC4D-1D80-0E42-9513-9FE84290FB19}" srcOrd="1" destOrd="0" presId="urn:microsoft.com/office/officeart/2005/8/layout/StepDownProcess"/>
    <dgm:cxn modelId="{657AEA71-CF24-DC4D-AE76-CF38B7DE4E93}" type="presParOf" srcId="{92D2EEB1-BFF8-F54C-85CF-66F7D521D08A}" destId="{21A8B67E-31D7-7046-AF45-7C6ED56FF8FA}" srcOrd="2" destOrd="0" presId="urn:microsoft.com/office/officeart/2005/8/layout/StepDownProcess"/>
    <dgm:cxn modelId="{E6C328FF-C5F1-B541-9062-120187806139}" type="presParOf" srcId="{21A8B67E-31D7-7046-AF45-7C6ED56FF8FA}" destId="{1DD97DFF-AB79-E249-859B-C09828A72A58}" srcOrd="0" destOrd="0" presId="urn:microsoft.com/office/officeart/2005/8/layout/StepDownProcess"/>
    <dgm:cxn modelId="{E215498D-D284-0C46-B959-B01D0690C34A}" type="presParOf" srcId="{21A8B67E-31D7-7046-AF45-7C6ED56FF8FA}" destId="{5DB38EC5-66AD-A34E-B07A-67EB68AA1E54}" srcOrd="1" destOrd="0" presId="urn:microsoft.com/office/officeart/2005/8/layout/StepDownProcess"/>
    <dgm:cxn modelId="{B9BE3748-51F0-444F-A368-3BAC262865C9}" type="presParOf" srcId="{21A8B67E-31D7-7046-AF45-7C6ED56FF8FA}" destId="{146900B9-02A2-FB41-82A2-254D92AFEEEB}" srcOrd="2" destOrd="0" presId="urn:microsoft.com/office/officeart/2005/8/layout/StepDownProcess"/>
    <dgm:cxn modelId="{F648C260-54BD-C047-BB24-938DCD540577}" type="presParOf" srcId="{92D2EEB1-BFF8-F54C-85CF-66F7D521D08A}" destId="{4C4C93A9-DFAF-3540-9079-F7E06BA74F1E}" srcOrd="3" destOrd="0" presId="urn:microsoft.com/office/officeart/2005/8/layout/StepDownProcess"/>
    <dgm:cxn modelId="{33725FE2-F6F1-0843-927C-FFE83D62FA54}" type="presParOf" srcId="{92D2EEB1-BFF8-F54C-85CF-66F7D521D08A}" destId="{471CBE2C-C371-CC41-946F-A5BFC8B28A9B}" srcOrd="4" destOrd="0" presId="urn:microsoft.com/office/officeart/2005/8/layout/StepDownProcess"/>
    <dgm:cxn modelId="{9FB4E237-80D6-BF4B-BF8D-BDE094C9EE1C}" type="presParOf" srcId="{471CBE2C-C371-CC41-946F-A5BFC8B28A9B}" destId="{643E48AD-B6F5-7744-BA3A-D4B31FC7CA93}" srcOrd="0" destOrd="0" presId="urn:microsoft.com/office/officeart/2005/8/layout/StepDownProcess"/>
    <dgm:cxn modelId="{8377EFEC-36FC-EE42-AB87-3DED62D6B515}" type="presParOf" srcId="{471CBE2C-C371-CC41-946F-A5BFC8B28A9B}" destId="{8B870397-1A92-8F43-8373-B7FAED627F58}" srcOrd="1" destOrd="0" presId="urn:microsoft.com/office/officeart/2005/8/layout/StepDownProcess"/>
    <dgm:cxn modelId="{8D09B1AC-87E5-0648-832A-42E56CF1F41A}" type="presParOf" srcId="{471CBE2C-C371-CC41-946F-A5BFC8B28A9B}" destId="{ED06F0F5-38A4-714C-8218-E575EEC446EE}" srcOrd="2" destOrd="0" presId="urn:microsoft.com/office/officeart/2005/8/layout/StepDownProcess"/>
    <dgm:cxn modelId="{7A99C0B4-503C-8B41-B1A3-776AAF9843B5}" type="presParOf" srcId="{92D2EEB1-BFF8-F54C-85CF-66F7D521D08A}" destId="{9B42947A-18F2-5C43-B5DA-CFCE7BDF7CE7}" srcOrd="5" destOrd="0" presId="urn:microsoft.com/office/officeart/2005/8/layout/StepDownProcess"/>
    <dgm:cxn modelId="{B7D63DFB-A9EA-B246-9BA9-7EC5A7B88C8F}" type="presParOf" srcId="{92D2EEB1-BFF8-F54C-85CF-66F7D521D08A}" destId="{BC0146FE-4E62-7C40-BFE0-0E68D904C735}" srcOrd="6" destOrd="0" presId="urn:microsoft.com/office/officeart/2005/8/layout/StepDownProcess"/>
    <dgm:cxn modelId="{5487405A-0B94-1E45-8E64-E0562D6AEE17}" type="presParOf" srcId="{BC0146FE-4E62-7C40-BFE0-0E68D904C735}" destId="{FE8E7605-2B28-F44F-8C28-0D4239C9C280}" srcOrd="0" destOrd="0" presId="urn:microsoft.com/office/officeart/2005/8/layout/StepDownProcess"/>
    <dgm:cxn modelId="{CFAF6CB4-6161-FA43-BCA7-09222AA339C1}" type="presParOf" srcId="{BC0146FE-4E62-7C40-BFE0-0E68D904C735}" destId="{91C00B0F-FA94-504D-B314-5FB9F5B7C066}" srcOrd="1" destOrd="0" presId="urn:microsoft.com/office/officeart/2005/8/layout/StepDownProcess"/>
    <dgm:cxn modelId="{E0281B93-722C-BD4D-837A-C55ECA979BAB}" type="presParOf" srcId="{BC0146FE-4E62-7C40-BFE0-0E68D904C735}" destId="{98B97E91-1DE0-8B44-83FA-17BC257510C8}" srcOrd="2" destOrd="0" presId="urn:microsoft.com/office/officeart/2005/8/layout/StepDownProcess"/>
    <dgm:cxn modelId="{D6A79003-0E83-3542-BC62-FAB739E5A988}" type="presParOf" srcId="{92D2EEB1-BFF8-F54C-85CF-66F7D521D08A}" destId="{0AA4C2AA-B151-CA4A-BED4-5369F051D4ED}" srcOrd="7" destOrd="0" presId="urn:microsoft.com/office/officeart/2005/8/layout/StepDownProcess"/>
    <dgm:cxn modelId="{7A7830B6-7A0E-B74F-BFDA-8D3E565470B0}" type="presParOf" srcId="{92D2EEB1-BFF8-F54C-85CF-66F7D521D08A}" destId="{614C8021-BA77-804C-999F-3CFA9AAC326A}" srcOrd="8" destOrd="0" presId="urn:microsoft.com/office/officeart/2005/8/layout/StepDownProcess"/>
    <dgm:cxn modelId="{852941A2-198A-7F44-A2B1-DF4991632F6E}" type="presParOf" srcId="{614C8021-BA77-804C-999F-3CFA9AAC326A}" destId="{CCDE714A-F68A-434C-83C4-AEBB619493DE}"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F1AE9-61BC-4F45-ADBF-7D98BBF0B330}">
      <dsp:nvSpPr>
        <dsp:cNvPr id="0" name=""/>
        <dsp:cNvSpPr/>
      </dsp:nvSpPr>
      <dsp:spPr>
        <a:xfrm rot="5400000">
          <a:off x="3223805" y="1238749"/>
          <a:ext cx="1078065" cy="122733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FA9282-7E0F-3148-A326-745E2A196E3D}">
      <dsp:nvSpPr>
        <dsp:cNvPr id="0" name=""/>
        <dsp:cNvSpPr/>
      </dsp:nvSpPr>
      <dsp:spPr>
        <a:xfrm>
          <a:off x="1325600" y="43692"/>
          <a:ext cx="5039991" cy="1270319"/>
        </a:xfrm>
        <a:prstGeom prst="roundRect">
          <a:avLst>
            <a:gd name="adj" fmla="val 16670"/>
          </a:avLst>
        </a:prstGeom>
        <a:solidFill>
          <a:srgbClr val="4F81BD">
            <a:hueOff val="0"/>
            <a:satOff val="0"/>
            <a:lumOff val="0"/>
            <a:alphaOff val="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tr-TR" sz="2000" b="1" kern="1200" dirty="0">
              <a:solidFill>
                <a:prstClr val="white"/>
              </a:solidFill>
              <a:latin typeface="Calibri"/>
              <a:ea typeface="+mn-ea"/>
              <a:cs typeface="+mn-cs"/>
            </a:rPr>
            <a:t>Problemin Tanımı ve Klinik Önemi</a:t>
          </a:r>
          <a:endParaRPr lang="en-US" sz="2000" b="1" kern="1200" dirty="0">
            <a:solidFill>
              <a:prstClr val="white"/>
            </a:solidFill>
            <a:latin typeface="Calibri"/>
            <a:ea typeface="+mn-ea"/>
            <a:cs typeface="+mn-cs"/>
          </a:endParaRPr>
        </a:p>
      </dsp:txBody>
      <dsp:txXfrm>
        <a:off x="1387623" y="105715"/>
        <a:ext cx="4915945" cy="1146273"/>
      </dsp:txXfrm>
    </dsp:sp>
    <dsp:sp modelId="{5D15D354-8E8E-7D4B-9E5A-E7B60F93E17C}">
      <dsp:nvSpPr>
        <dsp:cNvPr id="0" name=""/>
        <dsp:cNvSpPr/>
      </dsp:nvSpPr>
      <dsp:spPr>
        <a:xfrm>
          <a:off x="4753010" y="164846"/>
          <a:ext cx="1319932" cy="1026728"/>
        </a:xfrm>
        <a:prstGeom prst="rect">
          <a:avLst/>
        </a:prstGeom>
        <a:noFill/>
        <a:ln>
          <a:noFill/>
        </a:ln>
        <a:effectLst/>
      </dsp:spPr>
      <dsp:style>
        <a:lnRef idx="0">
          <a:scrgbClr r="0" g="0" b="0"/>
        </a:lnRef>
        <a:fillRef idx="0">
          <a:scrgbClr r="0" g="0" b="0"/>
        </a:fillRef>
        <a:effectRef idx="0">
          <a:scrgbClr r="0" g="0" b="0"/>
        </a:effectRef>
        <a:fontRef idx="minor"/>
      </dsp:style>
    </dsp:sp>
    <dsp:sp modelId="{1DD97DFF-AB79-E249-859B-C09828A72A58}">
      <dsp:nvSpPr>
        <dsp:cNvPr id="0" name=""/>
        <dsp:cNvSpPr/>
      </dsp:nvSpPr>
      <dsp:spPr>
        <a:xfrm rot="5400000">
          <a:off x="5643001" y="2665737"/>
          <a:ext cx="1078065" cy="122733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B38EC5-66AD-A34E-B07A-67EB68AA1E54}">
      <dsp:nvSpPr>
        <dsp:cNvPr id="0" name=""/>
        <dsp:cNvSpPr/>
      </dsp:nvSpPr>
      <dsp:spPr>
        <a:xfrm>
          <a:off x="4370875" y="1470681"/>
          <a:ext cx="5039991" cy="127031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b="1" kern="1200" dirty="0"/>
            <a:t>Teknik Yöntem ve Yapay Zekâ Uygulaması</a:t>
          </a:r>
          <a:endParaRPr lang="en-US" sz="2000" kern="1200" dirty="0"/>
        </a:p>
      </dsp:txBody>
      <dsp:txXfrm>
        <a:off x="4432898" y="1532704"/>
        <a:ext cx="4915945" cy="1146273"/>
      </dsp:txXfrm>
    </dsp:sp>
    <dsp:sp modelId="{146900B9-02A2-FB41-82A2-254D92AFEEEB}">
      <dsp:nvSpPr>
        <dsp:cNvPr id="0" name=""/>
        <dsp:cNvSpPr/>
      </dsp:nvSpPr>
      <dsp:spPr>
        <a:xfrm>
          <a:off x="7172206" y="1591835"/>
          <a:ext cx="1319932" cy="1026728"/>
        </a:xfrm>
        <a:prstGeom prst="rect">
          <a:avLst/>
        </a:prstGeom>
        <a:noFill/>
        <a:ln>
          <a:noFill/>
        </a:ln>
        <a:effectLst/>
      </dsp:spPr>
      <dsp:style>
        <a:lnRef idx="0">
          <a:scrgbClr r="0" g="0" b="0"/>
        </a:lnRef>
        <a:fillRef idx="0">
          <a:scrgbClr r="0" g="0" b="0"/>
        </a:fillRef>
        <a:effectRef idx="0">
          <a:scrgbClr r="0" g="0" b="0"/>
        </a:effectRef>
        <a:fontRef idx="minor"/>
      </dsp:style>
    </dsp:sp>
    <dsp:sp modelId="{643E48AD-B6F5-7744-BA3A-D4B31FC7CA93}">
      <dsp:nvSpPr>
        <dsp:cNvPr id="0" name=""/>
        <dsp:cNvSpPr/>
      </dsp:nvSpPr>
      <dsp:spPr>
        <a:xfrm rot="5400000">
          <a:off x="8062197" y="4092726"/>
          <a:ext cx="1078065" cy="122733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870397-1A92-8F43-8373-B7FAED627F58}">
      <dsp:nvSpPr>
        <dsp:cNvPr id="0" name=""/>
        <dsp:cNvSpPr/>
      </dsp:nvSpPr>
      <dsp:spPr>
        <a:xfrm>
          <a:off x="6853754" y="2897669"/>
          <a:ext cx="5039991" cy="127031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b="1" kern="1200" dirty="0"/>
            <a:t>Ek Veri Kullanımı ve Açıklık</a:t>
          </a:r>
          <a:endParaRPr lang="en-US" sz="2000" kern="1200" dirty="0"/>
        </a:p>
      </dsp:txBody>
      <dsp:txXfrm>
        <a:off x="6915777" y="2959692"/>
        <a:ext cx="4915945" cy="1146273"/>
      </dsp:txXfrm>
    </dsp:sp>
    <dsp:sp modelId="{ED06F0F5-38A4-714C-8218-E575EEC446EE}">
      <dsp:nvSpPr>
        <dsp:cNvPr id="0" name=""/>
        <dsp:cNvSpPr/>
      </dsp:nvSpPr>
      <dsp:spPr>
        <a:xfrm>
          <a:off x="9591402" y="3018823"/>
          <a:ext cx="1319932" cy="1026728"/>
        </a:xfrm>
        <a:prstGeom prst="rect">
          <a:avLst/>
        </a:prstGeom>
        <a:noFill/>
        <a:ln>
          <a:noFill/>
        </a:ln>
        <a:effectLst/>
      </dsp:spPr>
      <dsp:style>
        <a:lnRef idx="0">
          <a:scrgbClr r="0" g="0" b="0"/>
        </a:lnRef>
        <a:fillRef idx="0">
          <a:scrgbClr r="0" g="0" b="0"/>
        </a:fillRef>
        <a:effectRef idx="0">
          <a:scrgbClr r="0" g="0" b="0"/>
        </a:effectRef>
        <a:fontRef idx="minor"/>
      </dsp:style>
    </dsp:sp>
    <dsp:sp modelId="{FE8E7605-2B28-F44F-8C28-0D4239C9C280}">
      <dsp:nvSpPr>
        <dsp:cNvPr id="0" name=""/>
        <dsp:cNvSpPr/>
      </dsp:nvSpPr>
      <dsp:spPr>
        <a:xfrm rot="5400000">
          <a:off x="10527148" y="5523768"/>
          <a:ext cx="1078065" cy="122733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C00B0F-FA94-504D-B314-5FB9F5B7C066}">
      <dsp:nvSpPr>
        <dsp:cNvPr id="0" name=""/>
        <dsp:cNvSpPr/>
      </dsp:nvSpPr>
      <dsp:spPr>
        <a:xfrm>
          <a:off x="9191101" y="4324657"/>
          <a:ext cx="5039991" cy="127031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b="1" kern="1200" dirty="0"/>
            <a:t>Yenilikçilik ve Girişimcilik Potansiyeli</a:t>
          </a:r>
          <a:endParaRPr lang="en-US" sz="2000" kern="1200" dirty="0"/>
        </a:p>
      </dsp:txBody>
      <dsp:txXfrm>
        <a:off x="9253124" y="4386680"/>
        <a:ext cx="4915945" cy="1146273"/>
      </dsp:txXfrm>
    </dsp:sp>
    <dsp:sp modelId="{98B97E91-1DE0-8B44-83FA-17BC257510C8}">
      <dsp:nvSpPr>
        <dsp:cNvPr id="0" name=""/>
        <dsp:cNvSpPr/>
      </dsp:nvSpPr>
      <dsp:spPr>
        <a:xfrm>
          <a:off x="12010598" y="4445811"/>
          <a:ext cx="1319932" cy="1026728"/>
        </a:xfrm>
        <a:prstGeom prst="rect">
          <a:avLst/>
        </a:prstGeom>
        <a:noFill/>
        <a:ln>
          <a:noFill/>
        </a:ln>
        <a:effectLst/>
      </dsp:spPr>
      <dsp:style>
        <a:lnRef idx="0">
          <a:scrgbClr r="0" g="0" b="0"/>
        </a:lnRef>
        <a:fillRef idx="0">
          <a:scrgbClr r="0" g="0" b="0"/>
        </a:fillRef>
        <a:effectRef idx="0">
          <a:scrgbClr r="0" g="0" b="0"/>
        </a:effectRef>
        <a:fontRef idx="minor"/>
      </dsp:style>
    </dsp:sp>
    <dsp:sp modelId="{CCDE714A-F68A-434C-83C4-AEBB619493DE}">
      <dsp:nvSpPr>
        <dsp:cNvPr id="0" name=""/>
        <dsp:cNvSpPr/>
      </dsp:nvSpPr>
      <dsp:spPr>
        <a:xfrm>
          <a:off x="11648518" y="5751646"/>
          <a:ext cx="5039991" cy="127031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b="1" kern="1200" dirty="0"/>
            <a:t>Klinik Entegrasyon Potansiyeli</a:t>
          </a:r>
          <a:endParaRPr lang="en-US" sz="2000" kern="1200" dirty="0"/>
        </a:p>
      </dsp:txBody>
      <dsp:txXfrm>
        <a:off x="11710541" y="5813669"/>
        <a:ext cx="4915945" cy="114627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E22E5-1583-4998-9D3E-1C704A07CEF8}" type="datetimeFigureOut">
              <a:rPr lang="tr-TR" smtClean="0"/>
              <a:t>19.09.2025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CC965D-C147-4619-915A-6E6CB58E6415}" type="slidenum">
              <a:rPr lang="tr-TR" smtClean="0"/>
              <a:t>‹#›</a:t>
            </a:fld>
            <a:endParaRPr lang="tr-TR"/>
          </a:p>
        </p:txBody>
      </p:sp>
    </p:spTree>
    <p:extLst>
      <p:ext uri="{BB962C8B-B14F-4D97-AF65-F5344CB8AC3E}">
        <p14:creationId xmlns:p14="http://schemas.microsoft.com/office/powerpoint/2010/main" val="1031666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C965D-C147-4619-915A-6E6CB58E6415}" type="slidenum">
              <a:rPr lang="tr-TR" smtClean="0"/>
              <a:t>1</a:t>
            </a:fld>
            <a:endParaRPr lang="tr-TR"/>
          </a:p>
        </p:txBody>
      </p:sp>
    </p:spTree>
    <p:extLst>
      <p:ext uri="{BB962C8B-B14F-4D97-AF65-F5344CB8AC3E}">
        <p14:creationId xmlns:p14="http://schemas.microsoft.com/office/powerpoint/2010/main" val="2873770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0F3EB-91D7-F5AA-635F-B241CFA75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C1CE2B-18DF-CF48-F01A-B76919871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07DB0-2321-EDD6-8F49-2F257073C6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EC62D4-7C4D-E5D2-1A56-44CC21F8B564}"/>
              </a:ext>
            </a:extLst>
          </p:cNvPr>
          <p:cNvSpPr>
            <a:spLocks noGrp="1"/>
          </p:cNvSpPr>
          <p:nvPr>
            <p:ph type="sldNum" sz="quarter" idx="5"/>
          </p:nvPr>
        </p:nvSpPr>
        <p:spPr/>
        <p:txBody>
          <a:bodyPr/>
          <a:lstStyle/>
          <a:p>
            <a:fld id="{99CC965D-C147-4619-915A-6E6CB58E6415}" type="slidenum">
              <a:rPr lang="tr-TR" smtClean="0"/>
              <a:t>2</a:t>
            </a:fld>
            <a:endParaRPr lang="tr-TR"/>
          </a:p>
        </p:txBody>
      </p:sp>
    </p:spTree>
    <p:extLst>
      <p:ext uri="{BB962C8B-B14F-4D97-AF65-F5344CB8AC3E}">
        <p14:creationId xmlns:p14="http://schemas.microsoft.com/office/powerpoint/2010/main" val="103246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52D41-7D50-D97D-4480-E5E0977205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CA358-CC1C-F4F5-E108-1DD89009F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C7354-AE48-A28E-3C1E-0484A91783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07B023-A703-EA3E-C6F6-FB30CCC45934}"/>
              </a:ext>
            </a:extLst>
          </p:cNvPr>
          <p:cNvSpPr>
            <a:spLocks noGrp="1"/>
          </p:cNvSpPr>
          <p:nvPr>
            <p:ph type="sldNum" sz="quarter" idx="5"/>
          </p:nvPr>
        </p:nvSpPr>
        <p:spPr/>
        <p:txBody>
          <a:bodyPr/>
          <a:lstStyle/>
          <a:p>
            <a:fld id="{99CC965D-C147-4619-915A-6E6CB58E6415}" type="slidenum">
              <a:rPr lang="tr-TR" smtClean="0"/>
              <a:t>3</a:t>
            </a:fld>
            <a:endParaRPr lang="tr-TR"/>
          </a:p>
        </p:txBody>
      </p:sp>
    </p:spTree>
    <p:extLst>
      <p:ext uri="{BB962C8B-B14F-4D97-AF65-F5344CB8AC3E}">
        <p14:creationId xmlns:p14="http://schemas.microsoft.com/office/powerpoint/2010/main" val="32055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85244-C963-74DD-1802-FAD16F9D5B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BFD40-DAAE-87A1-B815-1E8493EAE3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DA451-99FF-23F4-A40C-EE8F11DB2A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4187C4-1C06-D307-5D76-F34F879337E0}"/>
              </a:ext>
            </a:extLst>
          </p:cNvPr>
          <p:cNvSpPr>
            <a:spLocks noGrp="1"/>
          </p:cNvSpPr>
          <p:nvPr>
            <p:ph type="sldNum" sz="quarter" idx="5"/>
          </p:nvPr>
        </p:nvSpPr>
        <p:spPr/>
        <p:txBody>
          <a:bodyPr/>
          <a:lstStyle/>
          <a:p>
            <a:fld id="{99CC965D-C147-4619-915A-6E6CB58E6415}" type="slidenum">
              <a:rPr lang="tr-TR" smtClean="0"/>
              <a:t>4</a:t>
            </a:fld>
            <a:endParaRPr lang="tr-TR"/>
          </a:p>
        </p:txBody>
      </p:sp>
    </p:spTree>
    <p:extLst>
      <p:ext uri="{BB962C8B-B14F-4D97-AF65-F5344CB8AC3E}">
        <p14:creationId xmlns:p14="http://schemas.microsoft.com/office/powerpoint/2010/main" val="4250050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CA99C-6C11-D053-AB28-E6D549B4A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C2889-6EF5-E1A5-B479-02FB00D130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0B0A8-2933-0C06-59E0-1A573CAE2B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845A44-507E-378A-89D8-ADFD6F29567E}"/>
              </a:ext>
            </a:extLst>
          </p:cNvPr>
          <p:cNvSpPr>
            <a:spLocks noGrp="1"/>
          </p:cNvSpPr>
          <p:nvPr>
            <p:ph type="sldNum" sz="quarter" idx="5"/>
          </p:nvPr>
        </p:nvSpPr>
        <p:spPr/>
        <p:txBody>
          <a:bodyPr/>
          <a:lstStyle/>
          <a:p>
            <a:fld id="{99CC965D-C147-4619-915A-6E6CB58E6415}" type="slidenum">
              <a:rPr lang="tr-TR" smtClean="0"/>
              <a:t>5</a:t>
            </a:fld>
            <a:endParaRPr lang="tr-TR"/>
          </a:p>
        </p:txBody>
      </p:sp>
    </p:spTree>
    <p:extLst>
      <p:ext uri="{BB962C8B-B14F-4D97-AF65-F5344CB8AC3E}">
        <p14:creationId xmlns:p14="http://schemas.microsoft.com/office/powerpoint/2010/main" val="994747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4BBEE-90F6-415E-B483-A8984B7C2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4C709-59A6-8F17-11A8-BF6C4D314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A2E0C-3A38-9840-2098-AD37082EA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4737AE-27AF-1C52-AA13-770EF16737A7}"/>
              </a:ext>
            </a:extLst>
          </p:cNvPr>
          <p:cNvSpPr>
            <a:spLocks noGrp="1"/>
          </p:cNvSpPr>
          <p:nvPr>
            <p:ph type="sldNum" sz="quarter" idx="5"/>
          </p:nvPr>
        </p:nvSpPr>
        <p:spPr/>
        <p:txBody>
          <a:bodyPr/>
          <a:lstStyle/>
          <a:p>
            <a:fld id="{99CC965D-C147-4619-915A-6E6CB58E6415}" type="slidenum">
              <a:rPr lang="tr-TR" smtClean="0"/>
              <a:t>6</a:t>
            </a:fld>
            <a:endParaRPr lang="tr-TR"/>
          </a:p>
        </p:txBody>
      </p:sp>
    </p:spTree>
    <p:extLst>
      <p:ext uri="{BB962C8B-B14F-4D97-AF65-F5344CB8AC3E}">
        <p14:creationId xmlns:p14="http://schemas.microsoft.com/office/powerpoint/2010/main" val="3696113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5731-F6FA-3EEC-1690-88BB62C45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BB694-132C-2101-772F-480F3AF716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AF55B4-C916-7C56-2D63-6A3AA51050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43A338-E756-88F1-3788-B2E52DDF7AA6}"/>
              </a:ext>
            </a:extLst>
          </p:cNvPr>
          <p:cNvSpPr>
            <a:spLocks noGrp="1"/>
          </p:cNvSpPr>
          <p:nvPr>
            <p:ph type="sldNum" sz="quarter" idx="5"/>
          </p:nvPr>
        </p:nvSpPr>
        <p:spPr/>
        <p:txBody>
          <a:bodyPr/>
          <a:lstStyle/>
          <a:p>
            <a:fld id="{99CC965D-C147-4619-915A-6E6CB58E6415}" type="slidenum">
              <a:rPr lang="tr-TR" smtClean="0"/>
              <a:t>7</a:t>
            </a:fld>
            <a:endParaRPr lang="tr-TR"/>
          </a:p>
        </p:txBody>
      </p:sp>
    </p:spTree>
    <p:extLst>
      <p:ext uri="{BB962C8B-B14F-4D97-AF65-F5344CB8AC3E}">
        <p14:creationId xmlns:p14="http://schemas.microsoft.com/office/powerpoint/2010/main" val="246130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2B2E-B6BD-7FF1-343D-3C1D0C937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61E89-3A04-E7B2-9A4D-8E26A18CDB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FAF8F-96EB-91EF-0095-A37450AF6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8344C5-F794-CF82-BB23-D8276FD7DA4E}"/>
              </a:ext>
            </a:extLst>
          </p:cNvPr>
          <p:cNvSpPr>
            <a:spLocks noGrp="1"/>
          </p:cNvSpPr>
          <p:nvPr>
            <p:ph type="sldNum" sz="quarter" idx="5"/>
          </p:nvPr>
        </p:nvSpPr>
        <p:spPr/>
        <p:txBody>
          <a:bodyPr/>
          <a:lstStyle/>
          <a:p>
            <a:fld id="{99CC965D-C147-4619-915A-6E6CB58E6415}" type="slidenum">
              <a:rPr lang="tr-TR" smtClean="0"/>
              <a:t>8</a:t>
            </a:fld>
            <a:endParaRPr lang="tr-TR"/>
          </a:p>
        </p:txBody>
      </p:sp>
    </p:spTree>
    <p:extLst>
      <p:ext uri="{BB962C8B-B14F-4D97-AF65-F5344CB8AC3E}">
        <p14:creationId xmlns:p14="http://schemas.microsoft.com/office/powerpoint/2010/main" val="383719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6F5A3-8DBD-6A70-C397-17DE4873F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047F2-EAFD-C8E2-4025-3D62DAE68E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61139-7F80-2FFB-AFF2-AE0A18A246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39ECA8-F9A6-09F5-DF92-5D36222EC549}"/>
              </a:ext>
            </a:extLst>
          </p:cNvPr>
          <p:cNvSpPr>
            <a:spLocks noGrp="1"/>
          </p:cNvSpPr>
          <p:nvPr>
            <p:ph type="sldNum" sz="quarter" idx="5"/>
          </p:nvPr>
        </p:nvSpPr>
        <p:spPr/>
        <p:txBody>
          <a:bodyPr/>
          <a:lstStyle/>
          <a:p>
            <a:fld id="{99CC965D-C147-4619-915A-6E6CB58E6415}" type="slidenum">
              <a:rPr lang="tr-TR" smtClean="0"/>
              <a:t>9</a:t>
            </a:fld>
            <a:endParaRPr lang="tr-TR"/>
          </a:p>
        </p:txBody>
      </p:sp>
    </p:spTree>
    <p:extLst>
      <p:ext uri="{BB962C8B-B14F-4D97-AF65-F5344CB8AC3E}">
        <p14:creationId xmlns:p14="http://schemas.microsoft.com/office/powerpoint/2010/main" val="1140020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6.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33338" y="3009900"/>
            <a:ext cx="17254538" cy="1625958"/>
          </a:xfrm>
          <a:prstGeom prst="rect">
            <a:avLst/>
          </a:prstGeom>
        </p:spPr>
        <p:txBody>
          <a:bodyPr wrap="square" lIns="0" tIns="0" rIns="0" bIns="0" rtlCol="0" anchor="t">
            <a:spAutoFit/>
          </a:bodyPr>
          <a:lstStyle/>
          <a:p>
            <a:pPr marL="0" marR="0" lvl="0" indent="0" algn="ctr" defTabSz="914400" rtl="0" eaLnBrk="1" fontAlgn="auto" latinLnBrk="0" hangingPunct="1">
              <a:lnSpc>
                <a:spcPts val="5759"/>
              </a:lnSpc>
              <a:spcBef>
                <a:spcPts val="0"/>
              </a:spcBef>
              <a:spcAft>
                <a:spcPts val="0"/>
              </a:spcAft>
              <a:buClrTx/>
              <a:buSzTx/>
              <a:buFontTx/>
              <a:buNone/>
              <a:tabLst/>
              <a:defRPr/>
            </a:pPr>
            <a:r>
              <a:rPr lang="tr-TR" sz="4400" b="1" dirty="0">
                <a:ln>
                  <a:solidFill>
                    <a:schemeClr val="tx1"/>
                  </a:solidFill>
                </a:ln>
                <a:solidFill>
                  <a:schemeClr val="bg1"/>
                </a:solidFill>
                <a:latin typeface="Arial Black" panose="020B0A04020102020204" pitchFamily="34" charset="0"/>
              </a:rPr>
              <a:t>SAĞLIKTA YAPAY ZEKA YARIŞMASI</a:t>
            </a:r>
          </a:p>
          <a:p>
            <a:pPr marL="0" marR="0" lvl="0" indent="0" algn="ctr" defTabSz="914400" rtl="0" eaLnBrk="1" fontAlgn="auto" latinLnBrk="0" hangingPunct="1">
              <a:lnSpc>
                <a:spcPts val="5759"/>
              </a:lnSpc>
              <a:spcBef>
                <a:spcPts val="0"/>
              </a:spcBef>
              <a:spcAft>
                <a:spcPts val="0"/>
              </a:spcAft>
              <a:buClrTx/>
              <a:buSzTx/>
              <a:buFontTx/>
              <a:buNone/>
              <a:tabLst/>
              <a:defRPr/>
            </a:pPr>
            <a:endParaRPr lang="tr-TR" sz="9600" b="1" dirty="0">
              <a:ln>
                <a:solidFill>
                  <a:schemeClr val="tx1"/>
                </a:solidFill>
              </a:ln>
              <a:solidFill>
                <a:schemeClr val="bg1"/>
              </a:solidFill>
              <a:latin typeface="Arial Black" panose="020B0A04020102020204" pitchFamily="34" charset="0"/>
            </a:endParaRPr>
          </a:p>
        </p:txBody>
      </p:sp>
      <p:pic>
        <p:nvPicPr>
          <p:cNvPr id="2" name="Grafik 2">
            <a:extLst>
              <a:ext uri="{FF2B5EF4-FFF2-40B4-BE49-F238E27FC236}">
                <a16:creationId xmlns:a16="http://schemas.microsoft.com/office/drawing/2014/main" id="{F4F456E5-E738-9A29-D32C-C2C4EBCAEA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800" y="6972300"/>
            <a:ext cx="1354247" cy="2385720"/>
          </a:xfrm>
          <a:prstGeom prst="rect">
            <a:avLst/>
          </a:prstGeom>
        </p:spPr>
      </p:pic>
      <p:pic>
        <p:nvPicPr>
          <p:cNvPr id="5" name="Grafik 4">
            <a:extLst>
              <a:ext uri="{FF2B5EF4-FFF2-40B4-BE49-F238E27FC236}">
                <a16:creationId xmlns:a16="http://schemas.microsoft.com/office/drawing/2014/main" id="{CF891012-45C4-DEA7-1A9C-0C5853958B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7598607"/>
            <a:ext cx="4817953" cy="1451191"/>
          </a:xfrm>
          <a:prstGeom prst="rect">
            <a:avLst/>
          </a:prstGeom>
        </p:spPr>
      </p:pic>
      <p:sp>
        <p:nvSpPr>
          <p:cNvPr id="4" name="Metin kutusu 3">
            <a:extLst>
              <a:ext uri="{FF2B5EF4-FFF2-40B4-BE49-F238E27FC236}">
                <a16:creationId xmlns:a16="http://schemas.microsoft.com/office/drawing/2014/main" id="{A689174E-41B4-78A7-7782-FFCD7936B319}"/>
              </a:ext>
            </a:extLst>
          </p:cNvPr>
          <p:cNvSpPr txBox="1"/>
          <p:nvPr/>
        </p:nvSpPr>
        <p:spPr>
          <a:xfrm>
            <a:off x="855552" y="4851410"/>
            <a:ext cx="10650647" cy="1295739"/>
          </a:xfrm>
          <a:prstGeom prst="rect">
            <a:avLst/>
          </a:prstGeom>
          <a:noFill/>
        </p:spPr>
        <p:txBody>
          <a:bodyPr wrap="square" rtlCol="0">
            <a:spAutoFit/>
          </a:bodyPr>
          <a:lstStyle/>
          <a:p>
            <a:pPr>
              <a:lnSpc>
                <a:spcPct val="150000"/>
              </a:lnSpc>
              <a:defRPr/>
            </a:pPr>
            <a:r>
              <a:rPr lang="tr-TR" b="1" dirty="0">
                <a:ln>
                  <a:solidFill>
                    <a:schemeClr val="tx1"/>
                  </a:solidFill>
                </a:ln>
                <a:solidFill>
                  <a:schemeClr val="bg1"/>
                </a:solidFill>
                <a:latin typeface="Arial Black" panose="020B0A04020102020204" pitchFamily="34" charset="0"/>
              </a:rPr>
              <a:t>Başvuru ID: 3627621</a:t>
            </a:r>
          </a:p>
          <a:p>
            <a:pPr>
              <a:lnSpc>
                <a:spcPct val="150000"/>
              </a:lnSpc>
              <a:defRPr/>
            </a:pPr>
            <a:r>
              <a:rPr lang="tr-TR" b="1" dirty="0">
                <a:ln>
                  <a:solidFill>
                    <a:schemeClr val="tx1"/>
                  </a:solidFill>
                </a:ln>
                <a:solidFill>
                  <a:schemeClr val="bg1"/>
                </a:solidFill>
                <a:latin typeface="Arial Black" panose="020B0A04020102020204" pitchFamily="34" charset="0"/>
              </a:rPr>
              <a:t>Takım Adı: MAJESTY</a:t>
            </a:r>
          </a:p>
          <a:p>
            <a:pPr>
              <a:lnSpc>
                <a:spcPct val="150000"/>
              </a:lnSpc>
              <a:defRPr/>
            </a:pPr>
            <a:r>
              <a:rPr lang="tr-TR" b="1" dirty="0">
                <a:ln>
                  <a:solidFill>
                    <a:schemeClr val="tx1"/>
                  </a:solidFill>
                </a:ln>
                <a:solidFill>
                  <a:schemeClr val="bg1"/>
                </a:solidFill>
                <a:latin typeface="Arial Black" panose="020B0A04020102020204" pitchFamily="34" charset="0"/>
              </a:rPr>
              <a:t>Yarışma Kategorisi: Sağlıkta Yapay Zeka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ED2E-D515-FC26-D11D-4EE57C073B9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E71F36C-1767-2736-31ED-74F6716AC8B4}"/>
              </a:ext>
            </a:extLst>
          </p:cNvPr>
          <p:cNvSpPr/>
          <p:nvPr/>
        </p:nvSpPr>
        <p:spPr>
          <a:xfrm>
            <a:off x="619895" y="1714500"/>
            <a:ext cx="16980723" cy="0"/>
          </a:xfrm>
          <a:prstGeom prst="line">
            <a:avLst/>
          </a:prstGeom>
          <a:ln w="38100" cap="flat">
            <a:solidFill>
              <a:srgbClr val="344C54"/>
            </a:solidFill>
            <a:prstDash val="solid"/>
            <a:headEnd type="none" w="sm" len="sm"/>
            <a:tailEnd type="none" w="sm" len="sm"/>
          </a:ln>
        </p:spPr>
        <p:txBody>
          <a:bodyPr/>
          <a:lstStyle/>
          <a:p>
            <a:endParaRPr lang="tr-TR"/>
          </a:p>
        </p:txBody>
      </p:sp>
      <p:sp>
        <p:nvSpPr>
          <p:cNvPr id="4" name="Freeform 4">
            <a:extLst>
              <a:ext uri="{FF2B5EF4-FFF2-40B4-BE49-F238E27FC236}">
                <a16:creationId xmlns:a16="http://schemas.microsoft.com/office/drawing/2014/main" id="{64E358B0-AE49-7660-413B-F9FC9BA57319}"/>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9B0EE5D7-72D8-3930-9C89-F52561A11A04}"/>
              </a:ext>
            </a:extLst>
          </p:cNvPr>
          <p:cNvSpPr/>
          <p:nvPr/>
        </p:nvSpPr>
        <p:spPr>
          <a:xfrm>
            <a:off x="326688" y="9054823"/>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14" name="TextBox 14">
            <a:extLst>
              <a:ext uri="{FF2B5EF4-FFF2-40B4-BE49-F238E27FC236}">
                <a16:creationId xmlns:a16="http://schemas.microsoft.com/office/drawing/2014/main" id="{E173BAF4-3AFB-1994-41B2-BE9823F994F8}"/>
              </a:ext>
            </a:extLst>
          </p:cNvPr>
          <p:cNvSpPr txBox="1">
            <a:spLocks noGrp="1" noRot="1" noMove="1" noResize="1" noEditPoints="1" noAdjustHandles="1" noChangeArrowheads="1" noChangeShapeType="1"/>
          </p:cNvSpPr>
          <p:nvPr/>
        </p:nvSpPr>
        <p:spPr>
          <a:xfrm>
            <a:off x="17964460" y="9607673"/>
            <a:ext cx="115342" cy="647065"/>
          </a:xfrm>
          <a:prstGeom prst="rect">
            <a:avLst/>
          </a:prstGeom>
        </p:spPr>
        <p:txBody>
          <a:bodyPr lIns="0" tIns="0" rIns="0" bIns="0" rtlCol="0" anchor="t">
            <a:spAutoFit/>
          </a:bodyPr>
          <a:lstStyle/>
          <a:p>
            <a:pPr algn="ctr">
              <a:lnSpc>
                <a:spcPts val="4759"/>
              </a:lnSpc>
            </a:pPr>
            <a:r>
              <a:rPr lang="en-US" sz="3399">
                <a:solidFill>
                  <a:srgbClr val="1A426A"/>
                </a:solidFill>
                <a:latin typeface="Active Heart"/>
              </a:rPr>
              <a:t>1</a:t>
            </a:r>
          </a:p>
        </p:txBody>
      </p:sp>
      <p:sp>
        <p:nvSpPr>
          <p:cNvPr id="16" name="TextBox 15">
            <a:extLst>
              <a:ext uri="{FF2B5EF4-FFF2-40B4-BE49-F238E27FC236}">
                <a16:creationId xmlns:a16="http://schemas.microsoft.com/office/drawing/2014/main" id="{2864507E-DF2A-000A-B002-CB51696ECA3F}"/>
              </a:ext>
            </a:extLst>
          </p:cNvPr>
          <p:cNvSpPr txBox="1"/>
          <p:nvPr/>
        </p:nvSpPr>
        <p:spPr>
          <a:xfrm>
            <a:off x="2895802" y="388504"/>
            <a:ext cx="12763283" cy="936475"/>
          </a:xfrm>
          <a:prstGeom prst="rect">
            <a:avLst/>
          </a:prstGeom>
          <a:noFill/>
        </p:spPr>
        <p:txBody>
          <a:bodyPr wrap="square">
            <a:spAutoFit/>
          </a:bodyPr>
          <a:lstStyle/>
          <a:p>
            <a:pPr algn="ctr">
              <a:lnSpc>
                <a:spcPts val="6399"/>
              </a:lnSpc>
              <a:spcBef>
                <a:spcPct val="0"/>
              </a:spcBef>
            </a:pPr>
            <a:r>
              <a:rPr lang="en-US" sz="6399" b="1" dirty="0">
                <a:solidFill>
                  <a:schemeClr val="tx2"/>
                </a:solidFill>
                <a:latin typeface="Active Heart"/>
              </a:rPr>
              <a:t>TAKIM TANITIMI</a:t>
            </a:r>
          </a:p>
        </p:txBody>
      </p:sp>
      <p:pic>
        <p:nvPicPr>
          <p:cNvPr id="22" name="Picture 21" descr="Blue text on a black background&#10;&#10;AI-generated content may be incorrect.">
            <a:extLst>
              <a:ext uri="{FF2B5EF4-FFF2-40B4-BE49-F238E27FC236}">
                <a16:creationId xmlns:a16="http://schemas.microsoft.com/office/drawing/2014/main" id="{460055BA-CD73-84B0-78FD-010E22DB5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1600" y="32262"/>
            <a:ext cx="1634462" cy="1634462"/>
          </a:xfrm>
          <a:prstGeom prst="rect">
            <a:avLst/>
          </a:prstGeom>
        </p:spPr>
      </p:pic>
      <p:sp>
        <p:nvSpPr>
          <p:cNvPr id="23" name="Freeform 3">
            <a:extLst>
              <a:ext uri="{FF2B5EF4-FFF2-40B4-BE49-F238E27FC236}">
                <a16:creationId xmlns:a16="http://schemas.microsoft.com/office/drawing/2014/main" id="{0EEB3A9D-DAD5-8370-5365-ED3D12FDD2AE}"/>
              </a:ext>
            </a:extLst>
          </p:cNvPr>
          <p:cNvSpPr/>
          <p:nvPr/>
        </p:nvSpPr>
        <p:spPr>
          <a:xfrm>
            <a:off x="41938" y="-19993"/>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6"/>
            <a:stretch>
              <a:fillRect/>
            </a:stretch>
          </a:blipFill>
        </p:spPr>
        <p:txBody>
          <a:bodyPr/>
          <a:lstStyle/>
          <a:p>
            <a:endParaRPr lang="tr-TR"/>
          </a:p>
        </p:txBody>
      </p:sp>
      <p:sp>
        <p:nvSpPr>
          <p:cNvPr id="25" name="AutoShape 102">
            <a:extLst>
              <a:ext uri="{FF2B5EF4-FFF2-40B4-BE49-F238E27FC236}">
                <a16:creationId xmlns:a16="http://schemas.microsoft.com/office/drawing/2014/main" id="{844D04D3-7C7E-AC85-D2BC-036137FC18E4}"/>
              </a:ext>
            </a:extLst>
          </p:cNvPr>
          <p:cNvSpPr/>
          <p:nvPr/>
        </p:nvSpPr>
        <p:spPr>
          <a:xfrm flipV="1">
            <a:off x="7772400" y="9182100"/>
            <a:ext cx="9824752" cy="20032"/>
          </a:xfrm>
          <a:prstGeom prst="line">
            <a:avLst/>
          </a:prstGeom>
          <a:ln w="38100" cap="flat">
            <a:solidFill>
              <a:srgbClr val="344C54"/>
            </a:solidFill>
            <a:prstDash val="solid"/>
            <a:headEnd type="none" w="sm" len="sm"/>
            <a:tailEnd type="none" w="sm" len="sm"/>
          </a:ln>
        </p:spPr>
        <p:txBody>
          <a:bodyPr/>
          <a:lstStyle/>
          <a:p>
            <a:endParaRPr lang="tr-TR" dirty="0"/>
          </a:p>
        </p:txBody>
      </p:sp>
      <p:sp>
        <p:nvSpPr>
          <p:cNvPr id="26" name="TextBox 114">
            <a:extLst>
              <a:ext uri="{FF2B5EF4-FFF2-40B4-BE49-F238E27FC236}">
                <a16:creationId xmlns:a16="http://schemas.microsoft.com/office/drawing/2014/main" id="{E2154667-0EEC-D2F2-8EF5-C3D7C6C56FE9}"/>
              </a:ext>
            </a:extLst>
          </p:cNvPr>
          <p:cNvSpPr txBox="1">
            <a:spLocks/>
          </p:cNvSpPr>
          <p:nvPr/>
        </p:nvSpPr>
        <p:spPr>
          <a:xfrm>
            <a:off x="365636" y="9179148"/>
            <a:ext cx="7994957" cy="256480"/>
          </a:xfrm>
          <a:prstGeom prst="rect">
            <a:avLst/>
          </a:prstGeom>
        </p:spPr>
        <p:txBody>
          <a:bodyPr wrap="square" lIns="0" tIns="0" rIns="0" bIns="0" rtlCol="0" anchor="t">
            <a:spAutoFit/>
          </a:bodyPr>
          <a:lstStyle/>
          <a:p>
            <a:pPr algn="ctr">
              <a:lnSpc>
                <a:spcPts val="2000"/>
              </a:lnSpc>
              <a:spcBef>
                <a:spcPct val="0"/>
              </a:spcBef>
            </a:pPr>
            <a:r>
              <a:rPr lang="en-US" dirty="0">
                <a:solidFill>
                  <a:srgbClr val="1A426A"/>
                </a:solidFill>
                <a:latin typeface="Active Heart"/>
              </a:rPr>
              <a:t>202</a:t>
            </a:r>
            <a:r>
              <a:rPr lang="tr-TR" dirty="0">
                <a:solidFill>
                  <a:srgbClr val="1A426A"/>
                </a:solidFill>
                <a:latin typeface="Active Heart"/>
              </a:rPr>
              <a:t>5</a:t>
            </a:r>
            <a:r>
              <a:rPr lang="en-US" dirty="0">
                <a:solidFill>
                  <a:srgbClr val="1A426A"/>
                </a:solidFill>
                <a:latin typeface="Active Heart"/>
              </a:rPr>
              <a:t> TEKNOFEST </a:t>
            </a:r>
            <a:r>
              <a:rPr lang="tr-TR" dirty="0">
                <a:solidFill>
                  <a:srgbClr val="1A426A"/>
                </a:solidFill>
                <a:latin typeface="Active Heart"/>
              </a:rPr>
              <a:t>İSTANBUL SAĞLIKTA YAPAY ZEKA YARIŞMASI</a:t>
            </a:r>
            <a:endParaRPr lang="en-US" dirty="0">
              <a:solidFill>
                <a:srgbClr val="1A426A"/>
              </a:solidFill>
              <a:latin typeface="Active Heart"/>
            </a:endParaRPr>
          </a:p>
        </p:txBody>
      </p:sp>
      <p:sp>
        <p:nvSpPr>
          <p:cNvPr id="6" name="TextBox 62">
            <a:extLst>
              <a:ext uri="{FF2B5EF4-FFF2-40B4-BE49-F238E27FC236}">
                <a16:creationId xmlns:a16="http://schemas.microsoft.com/office/drawing/2014/main" id="{A5D3978B-5F78-C094-0A7A-B0D3365B535A}"/>
              </a:ext>
            </a:extLst>
          </p:cNvPr>
          <p:cNvSpPr txBox="1"/>
          <p:nvPr/>
        </p:nvSpPr>
        <p:spPr>
          <a:xfrm>
            <a:off x="7904648" y="2781300"/>
            <a:ext cx="2745589" cy="410268"/>
          </a:xfrm>
          <a:prstGeom prst="rect">
            <a:avLst/>
          </a:prstGeom>
        </p:spPr>
        <p:txBody>
          <a:bodyPr lIns="0" tIns="0" rIns="0" bIns="0" rtlCol="0" anchor="t">
            <a:spAutoFit/>
          </a:bodyPr>
          <a:lstStyle/>
          <a:p>
            <a:pPr marL="0" lvl="0" indent="0" algn="ctr">
              <a:lnSpc>
                <a:spcPts val="3225"/>
              </a:lnSpc>
              <a:spcBef>
                <a:spcPct val="0"/>
              </a:spcBef>
            </a:pPr>
            <a:r>
              <a:rPr lang="en-US" sz="2462" spc="73" dirty="0">
                <a:solidFill>
                  <a:srgbClr val="1A426A"/>
                </a:solidFill>
                <a:latin typeface="Aileron Ultra-Bold"/>
              </a:rPr>
              <a:t>TAKIM YAPISI</a:t>
            </a:r>
          </a:p>
        </p:txBody>
      </p:sp>
      <p:grpSp>
        <p:nvGrpSpPr>
          <p:cNvPr id="55" name="Group 54">
            <a:extLst>
              <a:ext uri="{FF2B5EF4-FFF2-40B4-BE49-F238E27FC236}">
                <a16:creationId xmlns:a16="http://schemas.microsoft.com/office/drawing/2014/main" id="{3A900EDD-B994-21F6-0973-C0DF01444B97}"/>
              </a:ext>
            </a:extLst>
          </p:cNvPr>
          <p:cNvGrpSpPr/>
          <p:nvPr/>
        </p:nvGrpSpPr>
        <p:grpSpPr>
          <a:xfrm>
            <a:off x="2057400" y="7889542"/>
            <a:ext cx="15030871" cy="1436365"/>
            <a:chOff x="1227790" y="7584742"/>
            <a:chExt cx="15030871" cy="1436365"/>
          </a:xfrm>
        </p:grpSpPr>
        <p:grpSp>
          <p:nvGrpSpPr>
            <p:cNvPr id="13" name="Group 12">
              <a:extLst>
                <a:ext uri="{FF2B5EF4-FFF2-40B4-BE49-F238E27FC236}">
                  <a16:creationId xmlns:a16="http://schemas.microsoft.com/office/drawing/2014/main" id="{2A9E7849-D00C-30C0-138D-661990D7494B}"/>
                </a:ext>
              </a:extLst>
            </p:cNvPr>
            <p:cNvGrpSpPr/>
            <p:nvPr/>
          </p:nvGrpSpPr>
          <p:grpSpPr>
            <a:xfrm>
              <a:off x="1227790" y="7584742"/>
              <a:ext cx="3600486" cy="1216358"/>
              <a:chOff x="2362200" y="7436496"/>
              <a:chExt cx="3600486" cy="1216358"/>
            </a:xfrm>
          </p:grpSpPr>
          <p:sp>
            <p:nvSpPr>
              <p:cNvPr id="10" name="AutoShape 22">
                <a:extLst>
                  <a:ext uri="{FF2B5EF4-FFF2-40B4-BE49-F238E27FC236}">
                    <a16:creationId xmlns:a16="http://schemas.microsoft.com/office/drawing/2014/main" id="{43A41AA0-1F15-A42A-4E0C-EE6017CEDD04}"/>
                  </a:ext>
                </a:extLst>
              </p:cNvPr>
              <p:cNvSpPr/>
              <p:nvPr/>
            </p:nvSpPr>
            <p:spPr>
              <a:xfrm>
                <a:off x="2362200" y="7436496"/>
                <a:ext cx="3600486" cy="1216358"/>
              </a:xfrm>
              <a:prstGeom prst="rect">
                <a:avLst/>
              </a:prstGeom>
              <a:solidFill>
                <a:schemeClr val="accent1">
                  <a:lumMod val="40000"/>
                  <a:lumOff val="60000"/>
                  <a:alpha val="80000"/>
                </a:schemeClr>
              </a:solidFill>
              <a:ln cap="sq">
                <a:noFill/>
                <a:prstDash val="solid"/>
                <a:miter/>
              </a:ln>
            </p:spPr>
            <p:txBody>
              <a:bodyPr lIns="91440" tIns="45720" rIns="91440" bIns="45720" anchor="t"/>
              <a:lstStyle/>
              <a:p>
                <a:pPr algn="ctr"/>
                <a:endParaRPr lang="en-US" sz="1500" dirty="0">
                  <a:solidFill>
                    <a:srgbClr val="002060"/>
                  </a:solidFill>
                  <a:ea typeface="+mn-lt"/>
                  <a:cs typeface="+mn-lt"/>
                </a:endParaRPr>
              </a:p>
              <a:p>
                <a:endParaRPr lang="tr-TR" dirty="0">
                  <a:ea typeface="Calibri"/>
                  <a:cs typeface="Calibri"/>
                </a:endParaRPr>
              </a:p>
            </p:txBody>
          </p:sp>
          <p:sp>
            <p:nvSpPr>
              <p:cNvPr id="11" name="TextBox 63">
                <a:extLst>
                  <a:ext uri="{FF2B5EF4-FFF2-40B4-BE49-F238E27FC236}">
                    <a16:creationId xmlns:a16="http://schemas.microsoft.com/office/drawing/2014/main" id="{E3CB5E11-45D3-6EC1-3C45-8BD4B0824037}"/>
                  </a:ext>
                </a:extLst>
              </p:cNvPr>
              <p:cNvSpPr txBox="1"/>
              <p:nvPr/>
            </p:nvSpPr>
            <p:spPr>
              <a:xfrm>
                <a:off x="3784832" y="7550896"/>
                <a:ext cx="2164436" cy="1052660"/>
              </a:xfrm>
              <a:prstGeom prst="rect">
                <a:avLst/>
              </a:prstGeom>
            </p:spPr>
            <p:txBody>
              <a:bodyPr wrap="square" lIns="0" tIns="0" rIns="0" bIns="0" rtlCol="0" anchor="t">
                <a:spAutoFit/>
              </a:bodyPr>
              <a:lstStyle/>
              <a:p>
                <a:pPr algn="ctr">
                  <a:lnSpc>
                    <a:spcPts val="2088"/>
                  </a:lnSpc>
                </a:pPr>
                <a:r>
                  <a:rPr lang="en-US" sz="1400" b="1" dirty="0">
                    <a:solidFill>
                      <a:srgbClr val="002060"/>
                    </a:solidFill>
                    <a:latin typeface="Aileron"/>
                  </a:rPr>
                  <a:t>HALİL İBRAHİM KESKİN</a:t>
                </a:r>
                <a:r>
                  <a:rPr lang="en-US" sz="1200" b="1" dirty="0">
                    <a:solidFill>
                      <a:srgbClr val="002060"/>
                    </a:solidFill>
                    <a:latin typeface="Aileron"/>
                  </a:rPr>
                  <a:t> </a:t>
                </a:r>
                <a:r>
                  <a:rPr lang="en-US" sz="1200" dirty="0">
                    <a:solidFill>
                      <a:srgbClr val="002060"/>
                    </a:solidFill>
                    <a:latin typeface="Aileron"/>
                  </a:rPr>
                  <a:t> </a:t>
                </a:r>
                <a:r>
                  <a:rPr lang="en-US" sz="1450" dirty="0">
                    <a:solidFill>
                      <a:srgbClr val="002060"/>
                    </a:solidFill>
                    <a:latin typeface="Aileron"/>
                  </a:rPr>
                  <a:t>      </a:t>
                </a:r>
                <a:r>
                  <a:rPr lang="en-US" sz="1500" dirty="0">
                    <a:solidFill>
                      <a:srgbClr val="002060"/>
                    </a:solidFill>
                    <a:ea typeface="+mn-lt"/>
                    <a:cs typeface="+mn-lt"/>
                  </a:rPr>
                  <a:t>Model </a:t>
                </a:r>
                <a:r>
                  <a:rPr lang="en-US" sz="1500" dirty="0" err="1">
                    <a:solidFill>
                      <a:srgbClr val="002060"/>
                    </a:solidFill>
                    <a:ea typeface="+mn-lt"/>
                    <a:cs typeface="+mn-lt"/>
                  </a:rPr>
                  <a:t>Mimarisi</a:t>
                </a:r>
                <a:r>
                  <a:rPr lang="en-US" sz="1500" dirty="0">
                    <a:solidFill>
                      <a:srgbClr val="002060"/>
                    </a:solidFill>
                    <a:ea typeface="+mn-lt"/>
                    <a:cs typeface="+mn-lt"/>
                  </a:rPr>
                  <a:t> </a:t>
                </a:r>
                <a:r>
                  <a:rPr lang="en-US" sz="1500" dirty="0" err="1">
                    <a:solidFill>
                      <a:srgbClr val="002060"/>
                    </a:solidFill>
                    <a:ea typeface="+mn-lt"/>
                    <a:cs typeface="+mn-lt"/>
                  </a:rPr>
                  <a:t>Geliştirme</a:t>
                </a:r>
                <a:br>
                  <a:rPr lang="en-US" sz="1450" dirty="0">
                    <a:solidFill>
                      <a:srgbClr val="002060"/>
                    </a:solidFill>
                    <a:latin typeface="Aileron"/>
                  </a:rPr>
                </a:br>
                <a:r>
                  <a:rPr lang="en-US" sz="1450" dirty="0">
                    <a:solidFill>
                      <a:srgbClr val="002060"/>
                    </a:solidFill>
                    <a:latin typeface="Aileron"/>
                  </a:rPr>
                  <a:t>3. </a:t>
                </a:r>
                <a:r>
                  <a:rPr lang="en-US" sz="1450" dirty="0" err="1">
                    <a:solidFill>
                      <a:srgbClr val="002060"/>
                    </a:solidFill>
                    <a:latin typeface="Aileron"/>
                  </a:rPr>
                  <a:t>Sınıf</a:t>
                </a:r>
                <a:r>
                  <a:rPr lang="en-US" sz="1450" dirty="0">
                    <a:solidFill>
                      <a:srgbClr val="002060"/>
                    </a:solidFill>
                    <a:latin typeface="Aileron"/>
                  </a:rPr>
                  <a:t> </a:t>
                </a:r>
                <a:r>
                  <a:rPr lang="en-US" sz="1450" dirty="0" err="1">
                    <a:solidFill>
                      <a:srgbClr val="002060"/>
                    </a:solidFill>
                    <a:latin typeface="Aileron"/>
                  </a:rPr>
                  <a:t>Yapay</a:t>
                </a:r>
                <a:r>
                  <a:rPr lang="en-US" sz="1450" dirty="0">
                    <a:solidFill>
                      <a:srgbClr val="002060"/>
                    </a:solidFill>
                    <a:latin typeface="Aileron"/>
                  </a:rPr>
                  <a:t> Zeka </a:t>
                </a:r>
                <a:r>
                  <a:rPr lang="en-US" sz="1450" dirty="0" err="1">
                    <a:solidFill>
                      <a:srgbClr val="002060"/>
                    </a:solidFill>
                    <a:latin typeface="Aileron"/>
                  </a:rPr>
                  <a:t>Mühendisliği</a:t>
                </a:r>
                <a:r>
                  <a:rPr lang="en-US" sz="1450" dirty="0">
                    <a:solidFill>
                      <a:srgbClr val="002060"/>
                    </a:solidFill>
                    <a:latin typeface="Aileron"/>
                  </a:rPr>
                  <a:t> </a:t>
                </a:r>
                <a:r>
                  <a:rPr lang="en-US" sz="1450" dirty="0" err="1">
                    <a:solidFill>
                      <a:srgbClr val="002060"/>
                    </a:solidFill>
                    <a:latin typeface="Aileron"/>
                  </a:rPr>
                  <a:t>Öğrencisi</a:t>
                </a:r>
                <a:endParaRPr lang="en-US" sz="1450" dirty="0">
                  <a:solidFill>
                    <a:srgbClr val="002060"/>
                  </a:solidFill>
                  <a:latin typeface="Aileron"/>
                </a:endParaRPr>
              </a:p>
            </p:txBody>
          </p:sp>
          <p:sp>
            <p:nvSpPr>
              <p:cNvPr id="12" name="Dikdörtgen 77">
                <a:extLst>
                  <a:ext uri="{FF2B5EF4-FFF2-40B4-BE49-F238E27FC236}">
                    <a16:creationId xmlns:a16="http://schemas.microsoft.com/office/drawing/2014/main" id="{063AE01E-9525-BA18-D67A-68C3F919D0B3}"/>
                  </a:ext>
                </a:extLst>
              </p:cNvPr>
              <p:cNvSpPr/>
              <p:nvPr/>
            </p:nvSpPr>
            <p:spPr>
              <a:xfrm>
                <a:off x="2569895" y="7533357"/>
                <a:ext cx="1106832" cy="1013895"/>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5" name="Group 14">
              <a:extLst>
                <a:ext uri="{FF2B5EF4-FFF2-40B4-BE49-F238E27FC236}">
                  <a16:creationId xmlns:a16="http://schemas.microsoft.com/office/drawing/2014/main" id="{BD85394B-6C03-4D43-0603-91DAFF9DB921}"/>
                </a:ext>
              </a:extLst>
            </p:cNvPr>
            <p:cNvGrpSpPr/>
            <p:nvPr/>
          </p:nvGrpSpPr>
          <p:grpSpPr>
            <a:xfrm>
              <a:off x="12658175" y="7584742"/>
              <a:ext cx="3600486" cy="1216358"/>
              <a:chOff x="2362200" y="7436496"/>
              <a:chExt cx="3600486" cy="1216358"/>
            </a:xfrm>
          </p:grpSpPr>
          <p:sp>
            <p:nvSpPr>
              <p:cNvPr id="17" name="AutoShape 22">
                <a:extLst>
                  <a:ext uri="{FF2B5EF4-FFF2-40B4-BE49-F238E27FC236}">
                    <a16:creationId xmlns:a16="http://schemas.microsoft.com/office/drawing/2014/main" id="{AB778892-3E01-5596-0687-5D2821D49998}"/>
                  </a:ext>
                </a:extLst>
              </p:cNvPr>
              <p:cNvSpPr/>
              <p:nvPr/>
            </p:nvSpPr>
            <p:spPr>
              <a:xfrm>
                <a:off x="2362200" y="7436496"/>
                <a:ext cx="3600486" cy="1216358"/>
              </a:xfrm>
              <a:prstGeom prst="rect">
                <a:avLst/>
              </a:prstGeom>
              <a:solidFill>
                <a:schemeClr val="accent1">
                  <a:lumMod val="40000"/>
                  <a:lumOff val="60000"/>
                  <a:alpha val="80000"/>
                </a:schemeClr>
              </a:solidFill>
              <a:ln cap="sq">
                <a:noFill/>
                <a:prstDash val="solid"/>
                <a:miter/>
              </a:ln>
            </p:spPr>
            <p:txBody>
              <a:bodyPr/>
              <a:lstStyle/>
              <a:p>
                <a:endParaRPr lang="tr-TR"/>
              </a:p>
            </p:txBody>
          </p:sp>
          <p:sp>
            <p:nvSpPr>
              <p:cNvPr id="18" name="TextBox 63">
                <a:extLst>
                  <a:ext uri="{FF2B5EF4-FFF2-40B4-BE49-F238E27FC236}">
                    <a16:creationId xmlns:a16="http://schemas.microsoft.com/office/drawing/2014/main" id="{DB4AD5EC-753C-501C-BCC7-AEA5AD7F18AC}"/>
                  </a:ext>
                </a:extLst>
              </p:cNvPr>
              <p:cNvSpPr txBox="1"/>
              <p:nvPr/>
            </p:nvSpPr>
            <p:spPr>
              <a:xfrm>
                <a:off x="3746985" y="7558465"/>
                <a:ext cx="2194715" cy="1014188"/>
              </a:xfrm>
              <a:prstGeom prst="rect">
                <a:avLst/>
              </a:prstGeom>
            </p:spPr>
            <p:txBody>
              <a:bodyPr wrap="square" lIns="0" tIns="0" rIns="0" bIns="0" rtlCol="0" anchor="t">
                <a:spAutoFit/>
              </a:bodyPr>
              <a:lstStyle/>
              <a:p>
                <a:pPr algn="ctr">
                  <a:lnSpc>
                    <a:spcPts val="2088"/>
                  </a:lnSpc>
                </a:pPr>
                <a:r>
                  <a:rPr lang="en-US" sz="1450" b="1" dirty="0">
                    <a:solidFill>
                      <a:srgbClr val="002060"/>
                    </a:solidFill>
                    <a:latin typeface="Aileron"/>
                  </a:rPr>
                  <a:t>ABDULLAH ENES AVAN</a:t>
                </a:r>
                <a:r>
                  <a:rPr lang="en-US" sz="1450" dirty="0">
                    <a:solidFill>
                      <a:srgbClr val="002060"/>
                    </a:solidFill>
                    <a:latin typeface="Aileron"/>
                  </a:rPr>
                  <a:t>         </a:t>
                </a:r>
                <a:r>
                  <a:rPr lang="en-US" sz="1450" dirty="0" err="1">
                    <a:solidFill>
                      <a:srgbClr val="002060"/>
                    </a:solidFill>
                    <a:latin typeface="Aileron"/>
                  </a:rPr>
                  <a:t>Tıbbi</a:t>
                </a:r>
                <a:r>
                  <a:rPr lang="en-US" sz="1450" dirty="0">
                    <a:solidFill>
                      <a:srgbClr val="002060"/>
                    </a:solidFill>
                    <a:latin typeface="Aileron"/>
                  </a:rPr>
                  <a:t> Teknik </a:t>
                </a:r>
                <a:r>
                  <a:rPr lang="en-US" sz="1450" dirty="0" err="1">
                    <a:solidFill>
                      <a:srgbClr val="002060"/>
                    </a:solidFill>
                    <a:latin typeface="Aileron"/>
                  </a:rPr>
                  <a:t>Destek</a:t>
                </a:r>
                <a:endParaRPr lang="en-US" sz="1450" dirty="0">
                  <a:solidFill>
                    <a:srgbClr val="002060"/>
                  </a:solidFill>
                  <a:latin typeface="Aileron"/>
                </a:endParaRPr>
              </a:p>
              <a:p>
                <a:pPr algn="ctr"/>
                <a:r>
                  <a:rPr lang="en-US" sz="1500" dirty="0">
                    <a:solidFill>
                      <a:srgbClr val="002060"/>
                    </a:solidFill>
                    <a:ea typeface="+mn-lt"/>
                    <a:cs typeface="+mn-lt"/>
                  </a:rPr>
                  <a:t>1. </a:t>
                </a:r>
                <a:r>
                  <a:rPr lang="en-US" sz="1500" dirty="0" err="1">
                    <a:solidFill>
                      <a:srgbClr val="002060"/>
                    </a:solidFill>
                    <a:ea typeface="+mn-lt"/>
                    <a:cs typeface="+mn-lt"/>
                  </a:rPr>
                  <a:t>Sınıf</a:t>
                </a:r>
                <a:r>
                  <a:rPr lang="en-US" sz="1500" dirty="0">
                    <a:solidFill>
                      <a:srgbClr val="002060"/>
                    </a:solidFill>
                    <a:ea typeface="+mn-lt"/>
                    <a:cs typeface="+mn-lt"/>
                  </a:rPr>
                  <a:t> </a:t>
                </a:r>
                <a:r>
                  <a:rPr lang="en-US" sz="1500" dirty="0" err="1">
                    <a:solidFill>
                      <a:srgbClr val="002060"/>
                    </a:solidFill>
                    <a:ea typeface="+mn-lt"/>
                    <a:cs typeface="+mn-lt"/>
                  </a:rPr>
                  <a:t>Tıp</a:t>
                </a:r>
                <a:r>
                  <a:rPr lang="en-US" sz="1500" dirty="0">
                    <a:solidFill>
                      <a:srgbClr val="002060"/>
                    </a:solidFill>
                    <a:ea typeface="+mn-lt"/>
                    <a:cs typeface="+mn-lt"/>
                  </a:rPr>
                  <a:t> </a:t>
                </a:r>
                <a:r>
                  <a:rPr lang="en-US" sz="1500" dirty="0" err="1">
                    <a:solidFill>
                      <a:srgbClr val="002060"/>
                    </a:solidFill>
                    <a:ea typeface="+mn-lt"/>
                    <a:cs typeface="+mn-lt"/>
                  </a:rPr>
                  <a:t>Öğrencisi</a:t>
                </a:r>
                <a:endParaRPr lang="en-US" sz="1500" dirty="0" err="1">
                  <a:solidFill>
                    <a:srgbClr val="000000"/>
                  </a:solidFill>
                  <a:ea typeface="+mn-lt"/>
                  <a:cs typeface="+mn-lt"/>
                </a:endParaRPr>
              </a:p>
              <a:p>
                <a:pPr algn="ctr">
                  <a:lnSpc>
                    <a:spcPts val="2088"/>
                  </a:lnSpc>
                </a:pPr>
                <a:endParaRPr lang="en-US" sz="1450" dirty="0">
                  <a:solidFill>
                    <a:srgbClr val="002060"/>
                  </a:solidFill>
                  <a:latin typeface="Aileron"/>
                </a:endParaRPr>
              </a:p>
            </p:txBody>
          </p:sp>
          <p:sp>
            <p:nvSpPr>
              <p:cNvPr id="19" name="Dikdörtgen 77">
                <a:extLst>
                  <a:ext uri="{FF2B5EF4-FFF2-40B4-BE49-F238E27FC236}">
                    <a16:creationId xmlns:a16="http://schemas.microsoft.com/office/drawing/2014/main" id="{7D95D122-3EE4-BE1E-FF13-5D690CA10F52}"/>
                  </a:ext>
                </a:extLst>
              </p:cNvPr>
              <p:cNvSpPr/>
              <p:nvPr/>
            </p:nvSpPr>
            <p:spPr>
              <a:xfrm>
                <a:off x="2569895" y="7533357"/>
                <a:ext cx="1106832" cy="1013895"/>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28" name="Group 27">
              <a:extLst>
                <a:ext uri="{FF2B5EF4-FFF2-40B4-BE49-F238E27FC236}">
                  <a16:creationId xmlns:a16="http://schemas.microsoft.com/office/drawing/2014/main" id="{6146139D-3ED5-BB1B-1A2F-10EA538B8313}"/>
                </a:ext>
              </a:extLst>
            </p:cNvPr>
            <p:cNvGrpSpPr/>
            <p:nvPr/>
          </p:nvGrpSpPr>
          <p:grpSpPr>
            <a:xfrm>
              <a:off x="5041813" y="7584742"/>
              <a:ext cx="3600486" cy="1436365"/>
              <a:chOff x="2362200" y="7436496"/>
              <a:chExt cx="3600486" cy="1436365"/>
            </a:xfrm>
          </p:grpSpPr>
          <p:sp>
            <p:nvSpPr>
              <p:cNvPr id="29" name="AutoShape 22">
                <a:extLst>
                  <a:ext uri="{FF2B5EF4-FFF2-40B4-BE49-F238E27FC236}">
                    <a16:creationId xmlns:a16="http://schemas.microsoft.com/office/drawing/2014/main" id="{D46D3566-36BF-F759-E268-2AA5C1F5C253}"/>
                  </a:ext>
                </a:extLst>
              </p:cNvPr>
              <p:cNvSpPr/>
              <p:nvPr/>
            </p:nvSpPr>
            <p:spPr>
              <a:xfrm>
                <a:off x="2362200" y="7436496"/>
                <a:ext cx="3600486" cy="1216358"/>
              </a:xfrm>
              <a:prstGeom prst="rect">
                <a:avLst/>
              </a:prstGeom>
              <a:solidFill>
                <a:schemeClr val="accent1">
                  <a:lumMod val="40000"/>
                  <a:lumOff val="60000"/>
                  <a:alpha val="80000"/>
                </a:schemeClr>
              </a:solidFill>
              <a:ln cap="sq">
                <a:noFill/>
                <a:prstDash val="solid"/>
                <a:miter/>
              </a:ln>
            </p:spPr>
            <p:txBody>
              <a:bodyPr/>
              <a:lstStyle/>
              <a:p>
                <a:endParaRPr lang="tr-TR"/>
              </a:p>
            </p:txBody>
          </p:sp>
          <p:sp>
            <p:nvSpPr>
              <p:cNvPr id="30" name="TextBox 63">
                <a:extLst>
                  <a:ext uri="{FF2B5EF4-FFF2-40B4-BE49-F238E27FC236}">
                    <a16:creationId xmlns:a16="http://schemas.microsoft.com/office/drawing/2014/main" id="{519167E1-FC16-EFCB-44CD-6B117320F954}"/>
                  </a:ext>
                </a:extLst>
              </p:cNvPr>
              <p:cNvSpPr txBox="1"/>
              <p:nvPr/>
            </p:nvSpPr>
            <p:spPr>
              <a:xfrm>
                <a:off x="3663720" y="7550896"/>
                <a:ext cx="2255271" cy="1321965"/>
              </a:xfrm>
              <a:prstGeom prst="rect">
                <a:avLst/>
              </a:prstGeom>
            </p:spPr>
            <p:txBody>
              <a:bodyPr wrap="square" lIns="0" tIns="0" rIns="0" bIns="0" rtlCol="0" anchor="t">
                <a:spAutoFit/>
              </a:bodyPr>
              <a:lstStyle/>
              <a:p>
                <a:pPr algn="ctr">
                  <a:lnSpc>
                    <a:spcPts val="2088"/>
                  </a:lnSpc>
                </a:pPr>
                <a:r>
                  <a:rPr lang="en-US" sz="1450" b="1" dirty="0">
                    <a:solidFill>
                      <a:srgbClr val="002060"/>
                    </a:solidFill>
                    <a:latin typeface="Aileron"/>
                  </a:rPr>
                  <a:t>ALİ TÜRKÜCÜ</a:t>
                </a:r>
                <a:br>
                  <a:rPr lang="en-US" sz="1450" dirty="0">
                    <a:solidFill>
                      <a:srgbClr val="002060"/>
                    </a:solidFill>
                    <a:latin typeface="Aileron"/>
                  </a:rPr>
                </a:br>
                <a:r>
                  <a:rPr lang="en-US" sz="1450" dirty="0">
                    <a:solidFill>
                      <a:srgbClr val="002060"/>
                    </a:solidFill>
                    <a:latin typeface="Aileron"/>
                  </a:rPr>
                  <a:t>Veri </a:t>
                </a:r>
                <a:r>
                  <a:rPr lang="en-US" sz="1450" dirty="0" err="1">
                    <a:solidFill>
                      <a:srgbClr val="002060"/>
                    </a:solidFill>
                    <a:latin typeface="Aileron"/>
                  </a:rPr>
                  <a:t>İşleme</a:t>
                </a:r>
                <a:r>
                  <a:rPr lang="en-US" sz="1450" dirty="0">
                    <a:solidFill>
                      <a:srgbClr val="002060"/>
                    </a:solidFill>
                    <a:latin typeface="Aileron"/>
                  </a:rPr>
                  <a:t> </a:t>
                </a:r>
                <a:endParaRPr lang="en-US" sz="1500" dirty="0">
                  <a:solidFill>
                    <a:srgbClr val="000000"/>
                  </a:solidFill>
                  <a:ea typeface="+mn-lt"/>
                  <a:cs typeface="+mn-lt"/>
                </a:endParaRPr>
              </a:p>
              <a:p>
                <a:pPr algn="ctr">
                  <a:lnSpc>
                    <a:spcPts val="2088"/>
                  </a:lnSpc>
                </a:pPr>
                <a:r>
                  <a:rPr lang="en-US" sz="1500" dirty="0">
                    <a:solidFill>
                      <a:srgbClr val="002060"/>
                    </a:solidFill>
                    <a:ea typeface="+mn-lt"/>
                    <a:cs typeface="+mn-lt"/>
                  </a:rPr>
                  <a:t>3. </a:t>
                </a:r>
                <a:r>
                  <a:rPr lang="en-US" sz="1500" dirty="0" err="1">
                    <a:solidFill>
                      <a:srgbClr val="002060"/>
                    </a:solidFill>
                    <a:ea typeface="+mn-lt"/>
                    <a:cs typeface="+mn-lt"/>
                  </a:rPr>
                  <a:t>Sınıf</a:t>
                </a:r>
                <a:r>
                  <a:rPr lang="en-US" sz="1500" dirty="0">
                    <a:solidFill>
                      <a:srgbClr val="002060"/>
                    </a:solidFill>
                    <a:ea typeface="+mn-lt"/>
                    <a:cs typeface="+mn-lt"/>
                  </a:rPr>
                  <a:t> </a:t>
                </a:r>
                <a:r>
                  <a:rPr lang="en-US" sz="1500" dirty="0" err="1">
                    <a:solidFill>
                      <a:srgbClr val="002060"/>
                    </a:solidFill>
                    <a:ea typeface="+mn-lt"/>
                    <a:cs typeface="+mn-lt"/>
                  </a:rPr>
                  <a:t>Yapay</a:t>
                </a:r>
                <a:r>
                  <a:rPr lang="en-US" sz="1500" dirty="0">
                    <a:solidFill>
                      <a:srgbClr val="002060"/>
                    </a:solidFill>
                    <a:ea typeface="+mn-lt"/>
                    <a:cs typeface="+mn-lt"/>
                  </a:rPr>
                  <a:t> Zeka </a:t>
                </a:r>
                <a:r>
                  <a:rPr lang="en-US" sz="1500" dirty="0" err="1">
                    <a:solidFill>
                      <a:srgbClr val="002060"/>
                    </a:solidFill>
                    <a:ea typeface="+mn-lt"/>
                    <a:cs typeface="+mn-lt"/>
                  </a:rPr>
                  <a:t>Mühendisliği</a:t>
                </a:r>
                <a:r>
                  <a:rPr lang="en-US" sz="1500" dirty="0">
                    <a:solidFill>
                      <a:srgbClr val="002060"/>
                    </a:solidFill>
                    <a:ea typeface="+mn-lt"/>
                    <a:cs typeface="+mn-lt"/>
                  </a:rPr>
                  <a:t> </a:t>
                </a:r>
                <a:r>
                  <a:rPr lang="en-US" sz="1500" dirty="0" err="1">
                    <a:solidFill>
                      <a:srgbClr val="002060"/>
                    </a:solidFill>
                    <a:ea typeface="+mn-lt"/>
                    <a:cs typeface="+mn-lt"/>
                  </a:rPr>
                  <a:t>Öğrencisi</a:t>
                </a:r>
                <a:endParaRPr lang="en-US" sz="1500" dirty="0">
                  <a:solidFill>
                    <a:srgbClr val="000000"/>
                  </a:solidFill>
                  <a:ea typeface="+mn-lt"/>
                  <a:cs typeface="+mn-lt"/>
                </a:endParaRPr>
              </a:p>
              <a:p>
                <a:pPr algn="ctr">
                  <a:lnSpc>
                    <a:spcPts val="2088"/>
                  </a:lnSpc>
                </a:pPr>
                <a:endParaRPr lang="en-US" sz="1450" dirty="0">
                  <a:solidFill>
                    <a:srgbClr val="002060"/>
                  </a:solidFill>
                  <a:latin typeface="Aileron"/>
                </a:endParaRPr>
              </a:p>
            </p:txBody>
          </p:sp>
          <p:sp>
            <p:nvSpPr>
              <p:cNvPr id="31" name="Dikdörtgen 77">
                <a:extLst>
                  <a:ext uri="{FF2B5EF4-FFF2-40B4-BE49-F238E27FC236}">
                    <a16:creationId xmlns:a16="http://schemas.microsoft.com/office/drawing/2014/main" id="{16141615-06F4-ADCA-E0EB-519A1ACF8657}"/>
                  </a:ext>
                </a:extLst>
              </p:cNvPr>
              <p:cNvSpPr/>
              <p:nvPr/>
            </p:nvSpPr>
            <p:spPr>
              <a:xfrm>
                <a:off x="2569895" y="7533357"/>
                <a:ext cx="1106832" cy="1013895"/>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32" name="Group 31">
              <a:extLst>
                <a:ext uri="{FF2B5EF4-FFF2-40B4-BE49-F238E27FC236}">
                  <a16:creationId xmlns:a16="http://schemas.microsoft.com/office/drawing/2014/main" id="{2111D6AA-2DF8-6CFF-0710-655B9AA60ED3}"/>
                </a:ext>
              </a:extLst>
            </p:cNvPr>
            <p:cNvGrpSpPr/>
            <p:nvPr/>
          </p:nvGrpSpPr>
          <p:grpSpPr>
            <a:xfrm>
              <a:off x="8849994" y="7584742"/>
              <a:ext cx="3624916" cy="1436365"/>
              <a:chOff x="2362200" y="7436496"/>
              <a:chExt cx="3624916" cy="1436365"/>
            </a:xfrm>
          </p:grpSpPr>
          <p:sp>
            <p:nvSpPr>
              <p:cNvPr id="33" name="AutoShape 22">
                <a:extLst>
                  <a:ext uri="{FF2B5EF4-FFF2-40B4-BE49-F238E27FC236}">
                    <a16:creationId xmlns:a16="http://schemas.microsoft.com/office/drawing/2014/main" id="{D06F3E0D-34EF-E4C3-C614-45F11369E61B}"/>
                  </a:ext>
                </a:extLst>
              </p:cNvPr>
              <p:cNvSpPr/>
              <p:nvPr/>
            </p:nvSpPr>
            <p:spPr>
              <a:xfrm>
                <a:off x="2362200" y="7436496"/>
                <a:ext cx="3600486" cy="1216358"/>
              </a:xfrm>
              <a:prstGeom prst="rect">
                <a:avLst/>
              </a:prstGeom>
              <a:solidFill>
                <a:schemeClr val="accent1">
                  <a:lumMod val="40000"/>
                  <a:lumOff val="60000"/>
                  <a:alpha val="80000"/>
                </a:schemeClr>
              </a:solidFill>
              <a:ln cap="sq">
                <a:noFill/>
                <a:prstDash val="solid"/>
                <a:miter/>
              </a:ln>
            </p:spPr>
            <p:txBody>
              <a:bodyPr/>
              <a:lstStyle/>
              <a:p>
                <a:endParaRPr lang="tr-TR"/>
              </a:p>
            </p:txBody>
          </p:sp>
          <p:sp>
            <p:nvSpPr>
              <p:cNvPr id="35" name="TextBox 63">
                <a:extLst>
                  <a:ext uri="{FF2B5EF4-FFF2-40B4-BE49-F238E27FC236}">
                    <a16:creationId xmlns:a16="http://schemas.microsoft.com/office/drawing/2014/main" id="{1D129793-F16E-317E-1B17-CDE33AC9B4B0}"/>
                  </a:ext>
                </a:extLst>
              </p:cNvPr>
              <p:cNvSpPr txBox="1"/>
              <p:nvPr/>
            </p:nvSpPr>
            <p:spPr>
              <a:xfrm>
                <a:off x="3693998" y="7543327"/>
                <a:ext cx="2293118" cy="1329534"/>
              </a:xfrm>
              <a:prstGeom prst="rect">
                <a:avLst/>
              </a:prstGeom>
            </p:spPr>
            <p:txBody>
              <a:bodyPr wrap="square" lIns="0" tIns="0" rIns="0" bIns="0" rtlCol="0" anchor="t">
                <a:spAutoFit/>
              </a:bodyPr>
              <a:lstStyle/>
              <a:p>
                <a:pPr algn="ctr">
                  <a:lnSpc>
                    <a:spcPts val="2088"/>
                  </a:lnSpc>
                </a:pPr>
                <a:r>
                  <a:rPr lang="en-US" sz="1450" b="1" dirty="0">
                    <a:solidFill>
                      <a:srgbClr val="002060"/>
                    </a:solidFill>
                    <a:latin typeface="Aileron"/>
                  </a:rPr>
                  <a:t>YASİN YEŞİLYURT</a:t>
                </a:r>
                <a:br>
                  <a:rPr lang="en-US" sz="1450" dirty="0">
                    <a:solidFill>
                      <a:srgbClr val="002060"/>
                    </a:solidFill>
                    <a:latin typeface="Aileron"/>
                  </a:rPr>
                </a:br>
                <a:r>
                  <a:rPr lang="en-US" sz="1450" dirty="0">
                    <a:solidFill>
                      <a:srgbClr val="002060"/>
                    </a:solidFill>
                    <a:latin typeface="Aileron"/>
                    <a:ea typeface="+mn-lt"/>
                    <a:cs typeface="+mn-lt"/>
                  </a:rPr>
                  <a:t>Model </a:t>
                </a:r>
                <a:r>
                  <a:rPr lang="en-US" sz="1450" dirty="0" err="1">
                    <a:solidFill>
                      <a:srgbClr val="002060"/>
                    </a:solidFill>
                    <a:latin typeface="Aileron"/>
                    <a:ea typeface="+mn-lt"/>
                    <a:cs typeface="+mn-lt"/>
                  </a:rPr>
                  <a:t>Mimarisi</a:t>
                </a:r>
                <a:r>
                  <a:rPr lang="en-US" sz="1450" dirty="0">
                    <a:solidFill>
                      <a:srgbClr val="002060"/>
                    </a:solidFill>
                    <a:latin typeface="Aileron"/>
                    <a:ea typeface="+mn-lt"/>
                    <a:cs typeface="+mn-lt"/>
                  </a:rPr>
                  <a:t> </a:t>
                </a:r>
                <a:r>
                  <a:rPr lang="en-US" sz="1450" dirty="0" err="1">
                    <a:solidFill>
                      <a:srgbClr val="002060"/>
                    </a:solidFill>
                    <a:latin typeface="Aileron"/>
                    <a:ea typeface="+mn-lt"/>
                    <a:cs typeface="+mn-lt"/>
                  </a:rPr>
                  <a:t>Geliştirme</a:t>
                </a:r>
                <a:endParaRPr lang="en-US" sz="1450" dirty="0">
                  <a:solidFill>
                    <a:srgbClr val="002060"/>
                  </a:solidFill>
                  <a:latin typeface="Aileron"/>
                  <a:ea typeface="+mn-lt"/>
                  <a:cs typeface="+mn-lt"/>
                </a:endParaRPr>
              </a:p>
              <a:p>
                <a:pPr algn="ctr">
                  <a:lnSpc>
                    <a:spcPts val="2088"/>
                  </a:lnSpc>
                </a:pPr>
                <a:r>
                  <a:rPr lang="en-US" sz="1500" dirty="0">
                    <a:solidFill>
                      <a:srgbClr val="002060"/>
                    </a:solidFill>
                    <a:ea typeface="+mn-lt"/>
                    <a:cs typeface="+mn-lt"/>
                  </a:rPr>
                  <a:t>3. </a:t>
                </a:r>
                <a:r>
                  <a:rPr lang="en-US" sz="1500" dirty="0" err="1">
                    <a:solidFill>
                      <a:srgbClr val="002060"/>
                    </a:solidFill>
                    <a:ea typeface="+mn-lt"/>
                    <a:cs typeface="+mn-lt"/>
                  </a:rPr>
                  <a:t>Sınıf</a:t>
                </a:r>
                <a:r>
                  <a:rPr lang="en-US" sz="1500" dirty="0">
                    <a:solidFill>
                      <a:srgbClr val="002060"/>
                    </a:solidFill>
                    <a:ea typeface="+mn-lt"/>
                    <a:cs typeface="+mn-lt"/>
                  </a:rPr>
                  <a:t> </a:t>
                </a:r>
                <a:r>
                  <a:rPr lang="en-US" sz="1500" dirty="0" err="1">
                    <a:solidFill>
                      <a:srgbClr val="002060"/>
                    </a:solidFill>
                    <a:ea typeface="+mn-lt"/>
                    <a:cs typeface="+mn-lt"/>
                  </a:rPr>
                  <a:t>Yapay</a:t>
                </a:r>
                <a:r>
                  <a:rPr lang="en-US" sz="1500" dirty="0">
                    <a:solidFill>
                      <a:srgbClr val="002060"/>
                    </a:solidFill>
                    <a:ea typeface="+mn-lt"/>
                    <a:cs typeface="+mn-lt"/>
                  </a:rPr>
                  <a:t> Zeka </a:t>
                </a:r>
                <a:r>
                  <a:rPr lang="en-US" sz="1500" dirty="0" err="1">
                    <a:solidFill>
                      <a:srgbClr val="002060"/>
                    </a:solidFill>
                    <a:ea typeface="+mn-lt"/>
                    <a:cs typeface="+mn-lt"/>
                  </a:rPr>
                  <a:t>Mühendisliği</a:t>
                </a:r>
                <a:r>
                  <a:rPr lang="en-US" sz="1500" dirty="0">
                    <a:solidFill>
                      <a:srgbClr val="002060"/>
                    </a:solidFill>
                    <a:ea typeface="+mn-lt"/>
                    <a:cs typeface="+mn-lt"/>
                  </a:rPr>
                  <a:t> </a:t>
                </a:r>
                <a:r>
                  <a:rPr lang="en-US" sz="1500" dirty="0" err="1">
                    <a:solidFill>
                      <a:srgbClr val="002060"/>
                    </a:solidFill>
                    <a:ea typeface="+mn-lt"/>
                    <a:cs typeface="+mn-lt"/>
                  </a:rPr>
                  <a:t>Öğrencisi</a:t>
                </a:r>
                <a:endParaRPr lang="en-US" sz="1500" dirty="0">
                  <a:solidFill>
                    <a:srgbClr val="000000"/>
                  </a:solidFill>
                  <a:ea typeface="+mn-lt"/>
                  <a:cs typeface="+mn-lt"/>
                </a:endParaRPr>
              </a:p>
              <a:p>
                <a:pPr algn="ctr">
                  <a:lnSpc>
                    <a:spcPts val="2088"/>
                  </a:lnSpc>
                </a:pPr>
                <a:endParaRPr lang="en-US" sz="1450" dirty="0">
                  <a:solidFill>
                    <a:srgbClr val="002060"/>
                  </a:solidFill>
                  <a:latin typeface="Aileron"/>
                </a:endParaRPr>
              </a:p>
            </p:txBody>
          </p:sp>
          <p:sp>
            <p:nvSpPr>
              <p:cNvPr id="36" name="Dikdörtgen 77">
                <a:extLst>
                  <a:ext uri="{FF2B5EF4-FFF2-40B4-BE49-F238E27FC236}">
                    <a16:creationId xmlns:a16="http://schemas.microsoft.com/office/drawing/2014/main" id="{E3B5F62F-8081-D901-2243-0D28EAA69695}"/>
                  </a:ext>
                </a:extLst>
              </p:cNvPr>
              <p:cNvSpPr/>
              <p:nvPr/>
            </p:nvSpPr>
            <p:spPr>
              <a:xfrm>
                <a:off x="2569895" y="7533357"/>
                <a:ext cx="1106832" cy="1013895"/>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pSp>
      </p:grpSp>
      <p:grpSp>
        <p:nvGrpSpPr>
          <p:cNvPr id="84" name="Group 83">
            <a:extLst>
              <a:ext uri="{FF2B5EF4-FFF2-40B4-BE49-F238E27FC236}">
                <a16:creationId xmlns:a16="http://schemas.microsoft.com/office/drawing/2014/main" id="{842E0BA9-3442-5EA4-525A-9D6C63090CFE}"/>
              </a:ext>
            </a:extLst>
          </p:cNvPr>
          <p:cNvGrpSpPr/>
          <p:nvPr/>
        </p:nvGrpSpPr>
        <p:grpSpPr>
          <a:xfrm>
            <a:off x="6519290" y="3309310"/>
            <a:ext cx="4167851" cy="3614670"/>
            <a:chOff x="6519290" y="3309310"/>
            <a:chExt cx="4167851" cy="3614670"/>
          </a:xfrm>
        </p:grpSpPr>
        <p:sp>
          <p:nvSpPr>
            <p:cNvPr id="7" name="TextBox 64">
              <a:extLst>
                <a:ext uri="{FF2B5EF4-FFF2-40B4-BE49-F238E27FC236}">
                  <a16:creationId xmlns:a16="http://schemas.microsoft.com/office/drawing/2014/main" id="{CDEEE977-7D87-948C-A53F-6BF48CBDC123}"/>
                </a:ext>
              </a:extLst>
            </p:cNvPr>
            <p:cNvSpPr txBox="1"/>
            <p:nvPr/>
          </p:nvSpPr>
          <p:spPr>
            <a:xfrm>
              <a:off x="7867741" y="4631449"/>
              <a:ext cx="2819400" cy="263149"/>
            </a:xfrm>
            <a:prstGeom prst="rect">
              <a:avLst/>
            </a:prstGeom>
          </p:spPr>
          <p:txBody>
            <a:bodyPr wrap="square" lIns="0" tIns="0" rIns="0" bIns="0" rtlCol="0" anchor="t">
              <a:spAutoFit/>
            </a:bodyPr>
            <a:lstStyle/>
            <a:p>
              <a:pPr algn="ctr">
                <a:lnSpc>
                  <a:spcPts val="2010"/>
                </a:lnSpc>
              </a:pPr>
              <a:r>
                <a:rPr lang="tr-TR" sz="2000" dirty="0">
                  <a:solidFill>
                    <a:srgbClr val="002060"/>
                  </a:solidFill>
                  <a:latin typeface="Aileron Bold"/>
                </a:rPr>
                <a:t>TAKIM DANIŞMANI</a:t>
              </a:r>
              <a:endParaRPr lang="en-US" sz="2000" dirty="0">
                <a:solidFill>
                  <a:srgbClr val="002060"/>
                </a:solidFill>
                <a:latin typeface="Aileron Bold"/>
              </a:endParaRPr>
            </a:p>
          </p:txBody>
        </p:sp>
        <p:sp>
          <p:nvSpPr>
            <p:cNvPr id="8" name="TextBox 65">
              <a:extLst>
                <a:ext uri="{FF2B5EF4-FFF2-40B4-BE49-F238E27FC236}">
                  <a16:creationId xmlns:a16="http://schemas.microsoft.com/office/drawing/2014/main" id="{51E83F5F-F18B-0D89-AEFA-CF70D42224E2}"/>
                </a:ext>
              </a:extLst>
            </p:cNvPr>
            <p:cNvSpPr txBox="1">
              <a:spLocks/>
            </p:cNvSpPr>
            <p:nvPr/>
          </p:nvSpPr>
          <p:spPr>
            <a:xfrm>
              <a:off x="8297896" y="6667500"/>
              <a:ext cx="1959088" cy="256480"/>
            </a:xfrm>
            <a:prstGeom prst="rect">
              <a:avLst/>
            </a:prstGeom>
          </p:spPr>
          <p:txBody>
            <a:bodyPr lIns="0" tIns="0" rIns="0" bIns="0" rtlCol="0" anchor="t">
              <a:spAutoFit/>
            </a:bodyPr>
            <a:lstStyle/>
            <a:p>
              <a:pPr algn="ctr">
                <a:lnSpc>
                  <a:spcPts val="2010"/>
                </a:lnSpc>
              </a:pPr>
              <a:r>
                <a:rPr lang="tr-TR" sz="2000" dirty="0">
                  <a:solidFill>
                    <a:srgbClr val="002060"/>
                  </a:solidFill>
                  <a:latin typeface="Aileron Bold"/>
                </a:rPr>
                <a:t>TAKIM KAPTANI</a:t>
              </a:r>
              <a:endParaRPr lang="en-US" sz="2000" dirty="0">
                <a:solidFill>
                  <a:srgbClr val="002060"/>
                </a:solidFill>
                <a:latin typeface="Aileron Bold"/>
              </a:endParaRPr>
            </a:p>
          </p:txBody>
        </p:sp>
        <p:sp>
          <p:nvSpPr>
            <p:cNvPr id="63" name="Dikdörtgen 75">
              <a:extLst>
                <a:ext uri="{FF2B5EF4-FFF2-40B4-BE49-F238E27FC236}">
                  <a16:creationId xmlns:a16="http://schemas.microsoft.com/office/drawing/2014/main" id="{D6FF6110-641A-3E3B-A8FA-D9DBD5F0FAE6}"/>
                </a:ext>
              </a:extLst>
            </p:cNvPr>
            <p:cNvSpPr/>
            <p:nvPr/>
          </p:nvSpPr>
          <p:spPr>
            <a:xfrm>
              <a:off x="8626145" y="3309310"/>
              <a:ext cx="1302593" cy="1192708"/>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4" name="Dikdörtgen 76">
              <a:extLst>
                <a:ext uri="{FF2B5EF4-FFF2-40B4-BE49-F238E27FC236}">
                  <a16:creationId xmlns:a16="http://schemas.microsoft.com/office/drawing/2014/main" id="{70FDE23A-60B2-4901-9676-C147A85F5CE5}"/>
                </a:ext>
              </a:extLst>
            </p:cNvPr>
            <p:cNvSpPr/>
            <p:nvPr/>
          </p:nvSpPr>
          <p:spPr>
            <a:xfrm>
              <a:off x="6519290" y="5306987"/>
              <a:ext cx="1302593" cy="1192708"/>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68" name="Pentagon 67">
              <a:extLst>
                <a:ext uri="{FF2B5EF4-FFF2-40B4-BE49-F238E27FC236}">
                  <a16:creationId xmlns:a16="http://schemas.microsoft.com/office/drawing/2014/main" id="{15AC7015-E5DE-3D62-7CED-D21C8A7D35A6}"/>
                </a:ext>
              </a:extLst>
            </p:cNvPr>
            <p:cNvSpPr/>
            <p:nvPr/>
          </p:nvSpPr>
          <p:spPr>
            <a:xfrm rot="5400000">
              <a:off x="9099550" y="4959349"/>
              <a:ext cx="416806" cy="327908"/>
            </a:xfrm>
            <a:prstGeom prst="homePlat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37FE6DC7-B163-8888-84BD-8ECCEAAD579A}"/>
              </a:ext>
            </a:extLst>
          </p:cNvPr>
          <p:cNvGrpSpPr/>
          <p:nvPr/>
        </p:nvGrpSpPr>
        <p:grpSpPr>
          <a:xfrm>
            <a:off x="3693688" y="6972300"/>
            <a:ext cx="12083216" cy="789880"/>
            <a:chOff x="3693688" y="6957394"/>
            <a:chExt cx="12083216" cy="789880"/>
          </a:xfrm>
        </p:grpSpPr>
        <p:cxnSp>
          <p:nvCxnSpPr>
            <p:cNvPr id="72" name="Straight Connector 71">
              <a:extLst>
                <a:ext uri="{FF2B5EF4-FFF2-40B4-BE49-F238E27FC236}">
                  <a16:creationId xmlns:a16="http://schemas.microsoft.com/office/drawing/2014/main" id="{D752C4C0-234D-4669-8A04-9071E1BDE8CF}"/>
                </a:ext>
              </a:extLst>
            </p:cNvPr>
            <p:cNvCxnSpPr>
              <a:cxnSpLocks/>
            </p:cNvCxnSpPr>
            <p:nvPr/>
          </p:nvCxnSpPr>
          <p:spPr>
            <a:xfrm flipV="1">
              <a:off x="3693689" y="7411910"/>
              <a:ext cx="12083215" cy="1759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Pentagon 73">
              <a:extLst>
                <a:ext uri="{FF2B5EF4-FFF2-40B4-BE49-F238E27FC236}">
                  <a16:creationId xmlns:a16="http://schemas.microsoft.com/office/drawing/2014/main" id="{774B5DC8-A38F-132F-CDD7-456E00294BF2}"/>
                </a:ext>
              </a:extLst>
            </p:cNvPr>
            <p:cNvSpPr/>
            <p:nvPr/>
          </p:nvSpPr>
          <p:spPr>
            <a:xfrm rot="5400000">
              <a:off x="9099550" y="7001843"/>
              <a:ext cx="416806" cy="327908"/>
            </a:xfrm>
            <a:prstGeom prst="homePlat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entagon 74">
              <a:extLst>
                <a:ext uri="{FF2B5EF4-FFF2-40B4-BE49-F238E27FC236}">
                  <a16:creationId xmlns:a16="http://schemas.microsoft.com/office/drawing/2014/main" id="{5FC85FE5-06C3-6DE1-9C76-F9D187561C9D}"/>
                </a:ext>
              </a:extLst>
            </p:cNvPr>
            <p:cNvSpPr/>
            <p:nvPr/>
          </p:nvSpPr>
          <p:spPr>
            <a:xfrm rot="5400000">
              <a:off x="3669157" y="7454031"/>
              <a:ext cx="317773" cy="268711"/>
            </a:xfrm>
            <a:prstGeom prst="homePlat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entagon 77">
              <a:extLst>
                <a:ext uri="{FF2B5EF4-FFF2-40B4-BE49-F238E27FC236}">
                  <a16:creationId xmlns:a16="http://schemas.microsoft.com/office/drawing/2014/main" id="{7BE5E026-EA58-45F5-8316-FF022F896FE7}"/>
                </a:ext>
              </a:extLst>
            </p:cNvPr>
            <p:cNvSpPr/>
            <p:nvPr/>
          </p:nvSpPr>
          <p:spPr>
            <a:xfrm rot="5400000">
              <a:off x="7512779" y="7454032"/>
              <a:ext cx="317773" cy="268711"/>
            </a:xfrm>
            <a:prstGeom prst="homePlat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Pentagon 78">
              <a:extLst>
                <a:ext uri="{FF2B5EF4-FFF2-40B4-BE49-F238E27FC236}">
                  <a16:creationId xmlns:a16="http://schemas.microsoft.com/office/drawing/2014/main" id="{FB5D102C-1BAA-6993-FCBE-9D25D69DB481}"/>
                </a:ext>
              </a:extLst>
            </p:cNvPr>
            <p:cNvSpPr/>
            <p:nvPr/>
          </p:nvSpPr>
          <p:spPr>
            <a:xfrm rot="5400000">
              <a:off x="11320960" y="7454031"/>
              <a:ext cx="317773" cy="268711"/>
            </a:xfrm>
            <a:prstGeom prst="homePlat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entagon 79">
              <a:extLst>
                <a:ext uri="{FF2B5EF4-FFF2-40B4-BE49-F238E27FC236}">
                  <a16:creationId xmlns:a16="http://schemas.microsoft.com/office/drawing/2014/main" id="{3C1101BA-D739-B0EF-CF54-C80B51FE47A8}"/>
                </a:ext>
              </a:extLst>
            </p:cNvPr>
            <p:cNvSpPr/>
            <p:nvPr/>
          </p:nvSpPr>
          <p:spPr>
            <a:xfrm rot="5400000">
              <a:off x="15483662" y="7441058"/>
              <a:ext cx="317773" cy="268711"/>
            </a:xfrm>
            <a:prstGeom prst="homePlat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Resim 2" descr="insan yüzü, kişi, şahıs, boyun, giyim içeren bir resim&#10;&#10;Yapay zeka tarafından oluşturulmuş içerik yanlış olabilir.">
            <a:extLst>
              <a:ext uri="{FF2B5EF4-FFF2-40B4-BE49-F238E27FC236}">
                <a16:creationId xmlns:a16="http://schemas.microsoft.com/office/drawing/2014/main" id="{DE1FE678-BD9A-4019-6E81-7DE22E18BA9E}"/>
              </a:ext>
            </a:extLst>
          </p:cNvPr>
          <p:cNvPicPr>
            <a:picLocks noChangeAspect="1"/>
          </p:cNvPicPr>
          <p:nvPr/>
        </p:nvPicPr>
        <p:blipFill>
          <a:blip r:embed="rId7"/>
          <a:srcRect t="7605" r="-448" b="5323"/>
          <a:stretch>
            <a:fillRect/>
          </a:stretch>
        </p:blipFill>
        <p:spPr>
          <a:xfrm>
            <a:off x="6070525" y="7993269"/>
            <a:ext cx="1113054" cy="1013820"/>
          </a:xfrm>
          <a:prstGeom prst="rect">
            <a:avLst/>
          </a:prstGeom>
        </p:spPr>
      </p:pic>
      <p:pic>
        <p:nvPicPr>
          <p:cNvPr id="9" name="Resim 8" descr="insan yüzü, kişi, şahıs, pencere, selfi, özçekim içeren bir resim&#10;&#10;Yapay zeka tarafından oluşturulmuş içerik yanlış olabilir.">
            <a:extLst>
              <a:ext uri="{FF2B5EF4-FFF2-40B4-BE49-F238E27FC236}">
                <a16:creationId xmlns:a16="http://schemas.microsoft.com/office/drawing/2014/main" id="{81FB0645-C6C0-86E6-A22F-2157DBCA24EF}"/>
              </a:ext>
            </a:extLst>
          </p:cNvPr>
          <p:cNvPicPr>
            <a:picLocks noChangeAspect="1"/>
          </p:cNvPicPr>
          <p:nvPr/>
        </p:nvPicPr>
        <p:blipFill>
          <a:blip r:embed="rId8"/>
          <a:srcRect t="5739" r="118" b="27079"/>
          <a:stretch>
            <a:fillRect/>
          </a:stretch>
        </p:blipFill>
        <p:spPr>
          <a:xfrm>
            <a:off x="2278550" y="7994532"/>
            <a:ext cx="1098347" cy="1006754"/>
          </a:xfrm>
          <a:prstGeom prst="rect">
            <a:avLst/>
          </a:prstGeom>
        </p:spPr>
      </p:pic>
      <p:pic>
        <p:nvPicPr>
          <p:cNvPr id="20" name="Resim 19" descr="insan yüzü, dış mekan, gökyüzü, bulut içeren bir resim&#10;&#10;Yapay zeka tarafından oluşturulmuş içerik yanlış olabilir.">
            <a:extLst>
              <a:ext uri="{FF2B5EF4-FFF2-40B4-BE49-F238E27FC236}">
                <a16:creationId xmlns:a16="http://schemas.microsoft.com/office/drawing/2014/main" id="{A10EF226-98D6-C9FB-1556-11F97B18A475}"/>
              </a:ext>
            </a:extLst>
          </p:cNvPr>
          <p:cNvPicPr>
            <a:picLocks noChangeAspect="1"/>
          </p:cNvPicPr>
          <p:nvPr/>
        </p:nvPicPr>
        <p:blipFill>
          <a:blip r:embed="rId9"/>
          <a:srcRect l="-756" t="14822" r="214" b="15704"/>
          <a:stretch>
            <a:fillRect/>
          </a:stretch>
        </p:blipFill>
        <p:spPr>
          <a:xfrm>
            <a:off x="9888003" y="7992238"/>
            <a:ext cx="1111030" cy="1030617"/>
          </a:xfrm>
          <a:prstGeom prst="rect">
            <a:avLst/>
          </a:prstGeom>
        </p:spPr>
      </p:pic>
      <p:pic>
        <p:nvPicPr>
          <p:cNvPr id="21" name="Resim 20" descr="insan yüzü, giyim, portre, kişi, şahıs içeren bir resim&#10;&#10;Yapay zeka tarafından oluşturulmuş içerik yanlış olabilir.">
            <a:extLst>
              <a:ext uri="{FF2B5EF4-FFF2-40B4-BE49-F238E27FC236}">
                <a16:creationId xmlns:a16="http://schemas.microsoft.com/office/drawing/2014/main" id="{4E3F94B8-A793-F473-B06C-92963040F843}"/>
              </a:ext>
            </a:extLst>
          </p:cNvPr>
          <p:cNvPicPr>
            <a:picLocks noChangeAspect="1"/>
          </p:cNvPicPr>
          <p:nvPr/>
        </p:nvPicPr>
        <p:blipFill>
          <a:blip r:embed="rId10"/>
          <a:srcRect l="12810" t="22123" r="26782" b="42574"/>
          <a:stretch>
            <a:fillRect/>
          </a:stretch>
        </p:blipFill>
        <p:spPr>
          <a:xfrm>
            <a:off x="13710658" y="7985691"/>
            <a:ext cx="1126179" cy="1012603"/>
          </a:xfrm>
          <a:prstGeom prst="rect">
            <a:avLst/>
          </a:prstGeom>
        </p:spPr>
      </p:pic>
      <p:sp>
        <p:nvSpPr>
          <p:cNvPr id="62" name="AutoShape 22">
            <a:extLst>
              <a:ext uri="{FF2B5EF4-FFF2-40B4-BE49-F238E27FC236}">
                <a16:creationId xmlns:a16="http://schemas.microsoft.com/office/drawing/2014/main" id="{A693FDAD-4DE9-5D62-D839-C56FF73D8567}"/>
              </a:ext>
            </a:extLst>
          </p:cNvPr>
          <p:cNvSpPr/>
          <p:nvPr/>
        </p:nvSpPr>
        <p:spPr>
          <a:xfrm>
            <a:off x="6109922" y="5234606"/>
            <a:ext cx="6068154" cy="1337470"/>
          </a:xfrm>
          <a:prstGeom prst="rect">
            <a:avLst/>
          </a:prstGeom>
          <a:solidFill>
            <a:schemeClr val="accent1">
              <a:lumMod val="40000"/>
              <a:lumOff val="60000"/>
              <a:alpha val="80000"/>
            </a:schemeClr>
          </a:solidFill>
          <a:ln cap="sq">
            <a:noFill/>
            <a:prstDash val="solid"/>
            <a:miter/>
          </a:ln>
        </p:spPr>
        <p:txBody>
          <a:bodyPr lIns="91440" tIns="45720" rIns="91440" bIns="45720" anchor="t"/>
          <a:lstStyle/>
          <a:p>
            <a:pPr algn="ctr"/>
            <a:endParaRPr lang="en-US" sz="1500" dirty="0">
              <a:solidFill>
                <a:srgbClr val="002060"/>
              </a:solidFill>
              <a:ea typeface="+mn-lt"/>
              <a:cs typeface="+mn-lt"/>
            </a:endParaRPr>
          </a:p>
          <a:p>
            <a:endParaRPr lang="tr-TR" dirty="0">
              <a:ea typeface="Calibri"/>
              <a:cs typeface="Calibri"/>
            </a:endParaRPr>
          </a:p>
        </p:txBody>
      </p:sp>
      <p:sp>
        <p:nvSpPr>
          <p:cNvPr id="66" name="TextBox 63">
            <a:extLst>
              <a:ext uri="{FF2B5EF4-FFF2-40B4-BE49-F238E27FC236}">
                <a16:creationId xmlns:a16="http://schemas.microsoft.com/office/drawing/2014/main" id="{215BE6E2-F120-70F6-03B6-7DC5EB3F1853}"/>
              </a:ext>
            </a:extLst>
          </p:cNvPr>
          <p:cNvSpPr txBox="1"/>
          <p:nvPr/>
        </p:nvSpPr>
        <p:spPr>
          <a:xfrm>
            <a:off x="8063266" y="5490771"/>
            <a:ext cx="3648065" cy="783356"/>
          </a:xfrm>
          <a:prstGeom prst="rect">
            <a:avLst/>
          </a:prstGeom>
        </p:spPr>
        <p:txBody>
          <a:bodyPr wrap="square" lIns="0" tIns="0" rIns="0" bIns="0" rtlCol="0" anchor="t">
            <a:spAutoFit/>
          </a:bodyPr>
          <a:lstStyle/>
          <a:p>
            <a:pPr algn="ctr">
              <a:lnSpc>
                <a:spcPts val="2088"/>
              </a:lnSpc>
            </a:pPr>
            <a:r>
              <a:rPr lang="en-US" sz="1400" b="1" dirty="0">
                <a:solidFill>
                  <a:srgbClr val="002060"/>
                </a:solidFill>
                <a:latin typeface="Aileron"/>
              </a:rPr>
              <a:t>AHMET BERKAY AVAN</a:t>
            </a:r>
            <a:r>
              <a:rPr lang="en-US" sz="1200" b="1" dirty="0">
                <a:solidFill>
                  <a:srgbClr val="002060"/>
                </a:solidFill>
                <a:latin typeface="Aileron"/>
              </a:rPr>
              <a:t> </a:t>
            </a:r>
            <a:r>
              <a:rPr lang="en-US" sz="1200" dirty="0">
                <a:solidFill>
                  <a:srgbClr val="002060"/>
                </a:solidFill>
                <a:latin typeface="Aileron"/>
              </a:rPr>
              <a:t> </a:t>
            </a:r>
            <a:r>
              <a:rPr lang="en-US" sz="1450" dirty="0">
                <a:solidFill>
                  <a:srgbClr val="002060"/>
                </a:solidFill>
                <a:latin typeface="Aileron"/>
              </a:rPr>
              <a:t>      </a:t>
            </a:r>
            <a:endParaRPr lang="en-US" sz="1450" dirty="0">
              <a:solidFill>
                <a:srgbClr val="002060"/>
              </a:solidFill>
              <a:latin typeface="Aileron"/>
              <a:ea typeface="+mn-lt"/>
              <a:cs typeface="+mn-lt"/>
            </a:endParaRPr>
          </a:p>
          <a:p>
            <a:pPr algn="ctr">
              <a:lnSpc>
                <a:spcPts val="2088"/>
              </a:lnSpc>
            </a:pPr>
            <a:r>
              <a:rPr lang="en-US" sz="1500" dirty="0">
                <a:solidFill>
                  <a:srgbClr val="002060"/>
                </a:solidFill>
                <a:ea typeface="+mn-lt"/>
                <a:cs typeface="+mn-lt"/>
              </a:rPr>
              <a:t>Model </a:t>
            </a:r>
            <a:r>
              <a:rPr lang="en-US" sz="1500" dirty="0" err="1">
                <a:solidFill>
                  <a:srgbClr val="002060"/>
                </a:solidFill>
                <a:ea typeface="+mn-lt"/>
                <a:cs typeface="+mn-lt"/>
              </a:rPr>
              <a:t>Değerlendirme</a:t>
            </a:r>
            <a:r>
              <a:rPr lang="en-US" sz="1500" dirty="0">
                <a:solidFill>
                  <a:srgbClr val="002060"/>
                </a:solidFill>
                <a:ea typeface="+mn-lt"/>
                <a:cs typeface="+mn-lt"/>
              </a:rPr>
              <a:t> </a:t>
            </a:r>
            <a:r>
              <a:rPr lang="en-US" sz="1500" dirty="0" err="1">
                <a:solidFill>
                  <a:srgbClr val="002060"/>
                </a:solidFill>
                <a:ea typeface="+mn-lt"/>
                <a:cs typeface="+mn-lt"/>
              </a:rPr>
              <a:t>ve</a:t>
            </a:r>
            <a:r>
              <a:rPr lang="en-US" sz="1500" dirty="0">
                <a:solidFill>
                  <a:srgbClr val="002060"/>
                </a:solidFill>
                <a:ea typeface="+mn-lt"/>
                <a:cs typeface="+mn-lt"/>
              </a:rPr>
              <a:t> </a:t>
            </a:r>
            <a:r>
              <a:rPr lang="en-US" sz="1500" dirty="0" err="1">
                <a:solidFill>
                  <a:srgbClr val="002060"/>
                </a:solidFill>
                <a:ea typeface="+mn-lt"/>
                <a:cs typeface="+mn-lt"/>
              </a:rPr>
              <a:t>Geliştirme</a:t>
            </a:r>
            <a:br>
              <a:rPr lang="en-US" sz="1450" dirty="0">
                <a:solidFill>
                  <a:srgbClr val="002060"/>
                </a:solidFill>
                <a:latin typeface="Aileron"/>
              </a:rPr>
            </a:br>
            <a:r>
              <a:rPr lang="en-US" sz="1450" dirty="0">
                <a:solidFill>
                  <a:srgbClr val="002060"/>
                </a:solidFill>
                <a:latin typeface="Aileron"/>
              </a:rPr>
              <a:t>3. </a:t>
            </a:r>
            <a:r>
              <a:rPr lang="en-US" sz="1450" dirty="0" err="1">
                <a:solidFill>
                  <a:srgbClr val="002060"/>
                </a:solidFill>
                <a:latin typeface="Aileron"/>
              </a:rPr>
              <a:t>Sınıf</a:t>
            </a:r>
            <a:r>
              <a:rPr lang="en-US" sz="1450" dirty="0">
                <a:solidFill>
                  <a:srgbClr val="002060"/>
                </a:solidFill>
                <a:latin typeface="Aileron"/>
              </a:rPr>
              <a:t> </a:t>
            </a:r>
            <a:r>
              <a:rPr lang="en-US" sz="1450" dirty="0" err="1">
                <a:solidFill>
                  <a:srgbClr val="002060"/>
                </a:solidFill>
                <a:latin typeface="Aileron"/>
              </a:rPr>
              <a:t>Bilgisayar</a:t>
            </a:r>
            <a:r>
              <a:rPr lang="en-US" sz="1450" dirty="0">
                <a:solidFill>
                  <a:srgbClr val="002060"/>
                </a:solidFill>
                <a:latin typeface="Aileron"/>
              </a:rPr>
              <a:t> </a:t>
            </a:r>
            <a:r>
              <a:rPr lang="en-US" sz="1450" dirty="0" err="1">
                <a:solidFill>
                  <a:srgbClr val="002060"/>
                </a:solidFill>
                <a:latin typeface="Aileron"/>
              </a:rPr>
              <a:t>Mühendisliği</a:t>
            </a:r>
            <a:r>
              <a:rPr lang="en-US" sz="1450" dirty="0">
                <a:solidFill>
                  <a:srgbClr val="002060"/>
                </a:solidFill>
                <a:latin typeface="Aileron"/>
              </a:rPr>
              <a:t> </a:t>
            </a:r>
            <a:r>
              <a:rPr lang="en-US" sz="1450" dirty="0" err="1">
                <a:solidFill>
                  <a:srgbClr val="002060"/>
                </a:solidFill>
                <a:latin typeface="Aileron"/>
              </a:rPr>
              <a:t>Öğrencisi</a:t>
            </a:r>
            <a:endParaRPr lang="en-US" sz="1450" dirty="0">
              <a:solidFill>
                <a:srgbClr val="002060"/>
              </a:solidFill>
              <a:latin typeface="Aileron"/>
            </a:endParaRPr>
          </a:p>
        </p:txBody>
      </p:sp>
      <p:pic>
        <p:nvPicPr>
          <p:cNvPr id="67" name="Resim 66" descr="insan yüzü, kişi, şahıs, giyim, portre içeren bir resim&#10;&#10;Yapay zeka tarafından oluşturulmuş içerik yanlış olabilir.">
            <a:extLst>
              <a:ext uri="{FF2B5EF4-FFF2-40B4-BE49-F238E27FC236}">
                <a16:creationId xmlns:a16="http://schemas.microsoft.com/office/drawing/2014/main" id="{691796A3-EF2D-897A-6F83-F9099FDC679E}"/>
              </a:ext>
            </a:extLst>
          </p:cNvPr>
          <p:cNvPicPr>
            <a:picLocks noChangeAspect="1"/>
          </p:cNvPicPr>
          <p:nvPr/>
        </p:nvPicPr>
        <p:blipFill>
          <a:blip r:embed="rId11"/>
          <a:srcRect l="397" t="13030" r="-489" b="11240"/>
          <a:stretch>
            <a:fillRect/>
          </a:stretch>
        </p:blipFill>
        <p:spPr>
          <a:xfrm>
            <a:off x="6545274" y="5322386"/>
            <a:ext cx="1276609" cy="1132206"/>
          </a:xfrm>
          <a:prstGeom prst="rect">
            <a:avLst/>
          </a:prstGeom>
        </p:spPr>
      </p:pic>
      <p:sp>
        <p:nvSpPr>
          <p:cNvPr id="24" name="TextBox 10">
            <a:extLst>
              <a:ext uri="{FF2B5EF4-FFF2-40B4-BE49-F238E27FC236}">
                <a16:creationId xmlns:a16="http://schemas.microsoft.com/office/drawing/2014/main" id="{E87E77B9-9C1D-D015-01C5-B1DB0097CEE7}"/>
              </a:ext>
            </a:extLst>
          </p:cNvPr>
          <p:cNvSpPr txBox="1"/>
          <p:nvPr/>
        </p:nvSpPr>
        <p:spPr>
          <a:xfrm>
            <a:off x="1676400" y="9699574"/>
            <a:ext cx="13631461" cy="256480"/>
          </a:xfrm>
          <a:prstGeom prst="rect">
            <a:avLst/>
          </a:prstGeom>
          <a:ln w="19050">
            <a:solidFill>
              <a:srgbClr val="002060"/>
            </a:solidFill>
          </a:ln>
        </p:spPr>
        <p:txBody>
          <a:bodyPr wrap="square" lIns="0" tIns="0" rIns="0" bIns="0" rtlCol="0" anchor="t">
            <a:spAutoFit/>
          </a:bodyPr>
          <a:lstStyle/>
          <a:p>
            <a:pPr>
              <a:lnSpc>
                <a:spcPts val="2000"/>
              </a:lnSpc>
            </a:pPr>
            <a:r>
              <a:rPr lang="en-US" sz="2000" b="1" dirty="0">
                <a:solidFill>
                  <a:srgbClr val="1A426A"/>
                </a:solidFill>
                <a:latin typeface="Active Heart"/>
              </a:rPr>
              <a:t>TAKIM ADI:</a:t>
            </a:r>
            <a:r>
              <a:rPr lang="tr-TR" sz="2000" b="1" dirty="0">
                <a:solidFill>
                  <a:srgbClr val="1A426A"/>
                </a:solidFill>
                <a:latin typeface="Active Heart"/>
              </a:rPr>
              <a:t> MAJESTY</a:t>
            </a:r>
            <a:r>
              <a:rPr lang="en-US" sz="2000" b="1" dirty="0">
                <a:solidFill>
                  <a:srgbClr val="1A426A"/>
                </a:solidFill>
                <a:latin typeface="Active Heart"/>
              </a:rPr>
              <a:t>			TAKIM ID:</a:t>
            </a:r>
            <a:r>
              <a:rPr lang="tr-TR" sz="2000" b="1" dirty="0">
                <a:solidFill>
                  <a:srgbClr val="1A426A"/>
                </a:solidFill>
                <a:latin typeface="Active Heart"/>
              </a:rPr>
              <a:t> </a:t>
            </a:r>
            <a:r>
              <a:rPr lang="en-US" sz="2000" b="1" dirty="0">
                <a:solidFill>
                  <a:srgbClr val="1A426A"/>
                </a:solidFill>
                <a:latin typeface="Active Heart"/>
              </a:rPr>
              <a:t>742174 				BAŞVURU ID:</a:t>
            </a:r>
            <a:r>
              <a:rPr lang="tr-TR" sz="2000" b="1" dirty="0">
                <a:solidFill>
                  <a:srgbClr val="1A426A"/>
                </a:solidFill>
                <a:latin typeface="Active Heart"/>
              </a:rPr>
              <a:t> </a:t>
            </a:r>
            <a:r>
              <a:rPr lang="en-US" sz="2000" b="1" dirty="0">
                <a:solidFill>
                  <a:srgbClr val="1A426A"/>
                </a:solidFill>
                <a:latin typeface="Active Heart" panose="020B0604020202020204" charset="-128"/>
                <a:ea typeface="Active Heart" panose="020B0604020202020204" charset="-128"/>
                <a:cs typeface="+mn-lt"/>
              </a:rPr>
              <a:t>3627621</a:t>
            </a:r>
            <a:endParaRPr lang="tr-TR" sz="2000" b="1" dirty="0">
              <a:solidFill>
                <a:srgbClr val="1A426A"/>
              </a:solidFill>
              <a:latin typeface="Active Heart" panose="020B0604020202020204" charset="-128"/>
              <a:ea typeface="Active Heart" panose="020B0604020202020204" charset="-128"/>
              <a:cs typeface="+mn-lt"/>
            </a:endParaRPr>
          </a:p>
        </p:txBody>
      </p:sp>
    </p:spTree>
    <p:extLst>
      <p:ext uri="{BB962C8B-B14F-4D97-AF65-F5344CB8AC3E}">
        <p14:creationId xmlns:p14="http://schemas.microsoft.com/office/powerpoint/2010/main" val="3985192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7CF32-9C4C-A60D-8F11-2F2ACAD084FB}"/>
            </a:ext>
          </a:extLst>
        </p:cNvPr>
        <p:cNvGrpSpPr/>
        <p:nvPr/>
      </p:nvGrpSpPr>
      <p:grpSpPr>
        <a:xfrm>
          <a:off x="0" y="0"/>
          <a:ext cx="0" cy="0"/>
          <a:chOff x="0" y="0"/>
          <a:chExt cx="0" cy="0"/>
        </a:xfrm>
      </p:grpSpPr>
      <p:graphicFrame>
        <p:nvGraphicFramePr>
          <p:cNvPr id="27" name="Diagram 26">
            <a:extLst>
              <a:ext uri="{FF2B5EF4-FFF2-40B4-BE49-F238E27FC236}">
                <a16:creationId xmlns:a16="http://schemas.microsoft.com/office/drawing/2014/main" id="{BC22340F-B2CB-0C8D-5690-E234878F085D}"/>
              </a:ext>
            </a:extLst>
          </p:cNvPr>
          <p:cNvGraphicFramePr>
            <a:graphicFrameLocks noChangeAspect="1"/>
          </p:cNvGraphicFramePr>
          <p:nvPr>
            <p:extLst>
              <p:ext uri="{D42A27DB-BD31-4B8C-83A1-F6EECF244321}">
                <p14:modId xmlns:p14="http://schemas.microsoft.com/office/powerpoint/2010/main" val="974098211"/>
              </p:ext>
            </p:extLst>
          </p:nvPr>
        </p:nvGraphicFramePr>
        <p:xfrm>
          <a:off x="596483" y="1866901"/>
          <a:ext cx="17367978" cy="7065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AutoShape 2">
            <a:extLst>
              <a:ext uri="{FF2B5EF4-FFF2-40B4-BE49-F238E27FC236}">
                <a16:creationId xmlns:a16="http://schemas.microsoft.com/office/drawing/2014/main" id="{F6056DBF-5950-BEB7-36D2-AF80D397BED1}"/>
              </a:ext>
            </a:extLst>
          </p:cNvPr>
          <p:cNvSpPr/>
          <p:nvPr/>
        </p:nvSpPr>
        <p:spPr>
          <a:xfrm>
            <a:off x="619895" y="1714500"/>
            <a:ext cx="16980723" cy="0"/>
          </a:xfrm>
          <a:prstGeom prst="line">
            <a:avLst/>
          </a:prstGeom>
          <a:ln w="38100" cap="flat">
            <a:solidFill>
              <a:srgbClr val="344C54"/>
            </a:solidFill>
            <a:prstDash val="solid"/>
            <a:headEnd type="none" w="sm" len="sm"/>
            <a:tailEnd type="none" w="sm" len="sm"/>
          </a:ln>
        </p:spPr>
        <p:txBody>
          <a:bodyPr/>
          <a:lstStyle/>
          <a:p>
            <a:endParaRPr lang="tr-TR"/>
          </a:p>
        </p:txBody>
      </p:sp>
      <p:sp>
        <p:nvSpPr>
          <p:cNvPr id="4" name="Freeform 4">
            <a:extLst>
              <a:ext uri="{FF2B5EF4-FFF2-40B4-BE49-F238E27FC236}">
                <a16:creationId xmlns:a16="http://schemas.microsoft.com/office/drawing/2014/main" id="{C5DF8AFC-A139-1013-8FD4-BB522F14154E}"/>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8"/>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382F8362-89D3-C74F-5D0A-7872F951205F}"/>
              </a:ext>
            </a:extLst>
          </p:cNvPr>
          <p:cNvSpPr/>
          <p:nvPr/>
        </p:nvSpPr>
        <p:spPr>
          <a:xfrm>
            <a:off x="326688" y="9054823"/>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9"/>
            <a:stretch>
              <a:fillRect l="-47358" t="-8167" r="-48748"/>
            </a:stretch>
          </a:blipFill>
        </p:spPr>
        <p:txBody>
          <a:bodyPr/>
          <a:lstStyle/>
          <a:p>
            <a:endParaRPr lang="tr-TR"/>
          </a:p>
        </p:txBody>
      </p:sp>
      <p:sp>
        <p:nvSpPr>
          <p:cNvPr id="14" name="TextBox 14">
            <a:extLst>
              <a:ext uri="{FF2B5EF4-FFF2-40B4-BE49-F238E27FC236}">
                <a16:creationId xmlns:a16="http://schemas.microsoft.com/office/drawing/2014/main" id="{88903BA6-AA34-2B09-726F-C42BD9959491}"/>
              </a:ext>
            </a:extLst>
          </p:cNvPr>
          <p:cNvSpPr txBox="1">
            <a:spLocks noGrp="1" noRot="1" noMove="1" noResize="1" noEditPoints="1" noAdjustHandles="1" noChangeArrowheads="1" noChangeShapeType="1"/>
          </p:cNvSpPr>
          <p:nvPr/>
        </p:nvSpPr>
        <p:spPr>
          <a:xfrm>
            <a:off x="17964460" y="9607673"/>
            <a:ext cx="115342" cy="519822"/>
          </a:xfrm>
          <a:prstGeom prst="rect">
            <a:avLst/>
          </a:prstGeom>
        </p:spPr>
        <p:txBody>
          <a:bodyPr lIns="0" tIns="0" rIns="0" bIns="0" rtlCol="0" anchor="t">
            <a:spAutoFit/>
          </a:bodyPr>
          <a:lstStyle/>
          <a:p>
            <a:pPr algn="ctr">
              <a:lnSpc>
                <a:spcPts val="4759"/>
              </a:lnSpc>
            </a:pPr>
            <a:r>
              <a:rPr lang="en-US" sz="3399" dirty="0">
                <a:solidFill>
                  <a:srgbClr val="1A426A"/>
                </a:solidFill>
                <a:latin typeface="Active Heart"/>
              </a:rPr>
              <a:t>2</a:t>
            </a:r>
          </a:p>
        </p:txBody>
      </p:sp>
      <p:sp>
        <p:nvSpPr>
          <p:cNvPr id="16" name="TextBox 15">
            <a:extLst>
              <a:ext uri="{FF2B5EF4-FFF2-40B4-BE49-F238E27FC236}">
                <a16:creationId xmlns:a16="http://schemas.microsoft.com/office/drawing/2014/main" id="{18B42E9B-A563-6EDC-551B-DA1F1D6091A2}"/>
              </a:ext>
            </a:extLst>
          </p:cNvPr>
          <p:cNvSpPr txBox="1"/>
          <p:nvPr/>
        </p:nvSpPr>
        <p:spPr>
          <a:xfrm>
            <a:off x="2895802" y="388504"/>
            <a:ext cx="12763283" cy="913070"/>
          </a:xfrm>
          <a:prstGeom prst="rect">
            <a:avLst/>
          </a:prstGeom>
          <a:noFill/>
        </p:spPr>
        <p:txBody>
          <a:bodyPr wrap="square">
            <a:spAutoFit/>
          </a:bodyPr>
          <a:lstStyle/>
          <a:p>
            <a:pPr algn="ctr">
              <a:lnSpc>
                <a:spcPts val="6399"/>
              </a:lnSpc>
              <a:spcBef>
                <a:spcPct val="0"/>
              </a:spcBef>
              <a:spcAft>
                <a:spcPts val="800"/>
              </a:spcAft>
              <a:buNone/>
            </a:pPr>
            <a:r>
              <a:rPr lang="tr-TR" sz="6400" b="1" dirty="0">
                <a:solidFill>
                  <a:schemeClr val="tx2"/>
                </a:solidFill>
                <a:latin typeface="Active Heart" panose="020B0604020202020204" charset="-128"/>
                <a:ea typeface="Active Heart" panose="020B0604020202020204" charset="-128"/>
              </a:rPr>
              <a:t>SUNUM İÇERİĞİ</a:t>
            </a:r>
            <a:endParaRPr lang="en-TR" sz="6400" b="1" dirty="0">
              <a:solidFill>
                <a:schemeClr val="tx2"/>
              </a:solidFill>
              <a:latin typeface="Active Heart" panose="020B0604020202020204" charset="-128"/>
              <a:ea typeface="Active Heart" panose="020B0604020202020204" charset="-128"/>
            </a:endParaRPr>
          </a:p>
        </p:txBody>
      </p:sp>
      <p:pic>
        <p:nvPicPr>
          <p:cNvPr id="22" name="Picture 21" descr="Blue text on a black background&#10;&#10;AI-generated content may be incorrect.">
            <a:extLst>
              <a:ext uri="{FF2B5EF4-FFF2-40B4-BE49-F238E27FC236}">
                <a16:creationId xmlns:a16="http://schemas.microsoft.com/office/drawing/2014/main" id="{5F104736-ADB3-C5E8-4875-FE84D3749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11600" y="32262"/>
            <a:ext cx="1634462" cy="1634462"/>
          </a:xfrm>
          <a:prstGeom prst="rect">
            <a:avLst/>
          </a:prstGeom>
        </p:spPr>
      </p:pic>
      <p:sp>
        <p:nvSpPr>
          <p:cNvPr id="23" name="Freeform 3">
            <a:extLst>
              <a:ext uri="{FF2B5EF4-FFF2-40B4-BE49-F238E27FC236}">
                <a16:creationId xmlns:a16="http://schemas.microsoft.com/office/drawing/2014/main" id="{24C45ACF-22ED-2A58-D9A4-E188824CC235}"/>
              </a:ext>
            </a:extLst>
          </p:cNvPr>
          <p:cNvSpPr/>
          <p:nvPr/>
        </p:nvSpPr>
        <p:spPr>
          <a:xfrm>
            <a:off x="41938" y="-19993"/>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11"/>
            <a:stretch>
              <a:fillRect/>
            </a:stretch>
          </a:blipFill>
        </p:spPr>
        <p:txBody>
          <a:bodyPr/>
          <a:lstStyle/>
          <a:p>
            <a:endParaRPr lang="tr-TR"/>
          </a:p>
        </p:txBody>
      </p:sp>
      <p:sp>
        <p:nvSpPr>
          <p:cNvPr id="6" name="TextBox 10">
            <a:extLst>
              <a:ext uri="{FF2B5EF4-FFF2-40B4-BE49-F238E27FC236}">
                <a16:creationId xmlns:a16="http://schemas.microsoft.com/office/drawing/2014/main" id="{F59EF8D1-1077-1027-4F8E-BA96DDAD2694}"/>
              </a:ext>
            </a:extLst>
          </p:cNvPr>
          <p:cNvSpPr txBox="1"/>
          <p:nvPr/>
        </p:nvSpPr>
        <p:spPr>
          <a:xfrm>
            <a:off x="1676400" y="9699574"/>
            <a:ext cx="13631461" cy="256480"/>
          </a:xfrm>
          <a:prstGeom prst="rect">
            <a:avLst/>
          </a:prstGeom>
          <a:ln w="19050">
            <a:solidFill>
              <a:srgbClr val="002060"/>
            </a:solidFill>
          </a:ln>
        </p:spPr>
        <p:txBody>
          <a:bodyPr wrap="square" lIns="0" tIns="0" rIns="0" bIns="0" rtlCol="0" anchor="t">
            <a:spAutoFit/>
          </a:bodyPr>
          <a:lstStyle/>
          <a:p>
            <a:pPr>
              <a:lnSpc>
                <a:spcPts val="2000"/>
              </a:lnSpc>
            </a:pPr>
            <a:r>
              <a:rPr lang="en-US" sz="2000" b="1" dirty="0">
                <a:solidFill>
                  <a:srgbClr val="1A426A"/>
                </a:solidFill>
                <a:latin typeface="Active Heart"/>
              </a:rPr>
              <a:t>TAKIM ADI:</a:t>
            </a:r>
            <a:r>
              <a:rPr lang="tr-TR" sz="2000" b="1" dirty="0">
                <a:solidFill>
                  <a:srgbClr val="1A426A"/>
                </a:solidFill>
                <a:latin typeface="Active Heart"/>
              </a:rPr>
              <a:t> MAJESTY</a:t>
            </a:r>
            <a:r>
              <a:rPr lang="en-US" sz="2000" b="1" dirty="0">
                <a:solidFill>
                  <a:srgbClr val="1A426A"/>
                </a:solidFill>
                <a:latin typeface="Active Heart"/>
              </a:rPr>
              <a:t>			TAKIM ID:</a:t>
            </a:r>
            <a:r>
              <a:rPr lang="tr-TR" sz="2000" b="1" dirty="0">
                <a:solidFill>
                  <a:srgbClr val="1A426A"/>
                </a:solidFill>
                <a:latin typeface="Active Heart"/>
              </a:rPr>
              <a:t> </a:t>
            </a:r>
            <a:r>
              <a:rPr lang="en-US" sz="2000" b="1" dirty="0">
                <a:solidFill>
                  <a:srgbClr val="1A426A"/>
                </a:solidFill>
                <a:latin typeface="Active Heart"/>
              </a:rPr>
              <a:t>742174 				BAŞVURU ID:</a:t>
            </a:r>
            <a:r>
              <a:rPr lang="tr-TR" sz="2000" b="1" dirty="0">
                <a:solidFill>
                  <a:srgbClr val="1A426A"/>
                </a:solidFill>
                <a:latin typeface="Active Heart"/>
              </a:rPr>
              <a:t> </a:t>
            </a:r>
            <a:r>
              <a:rPr lang="en-US" sz="2000" b="1" dirty="0">
                <a:solidFill>
                  <a:srgbClr val="1A426A"/>
                </a:solidFill>
                <a:latin typeface="Active Heart" panose="020B0604020202020204" charset="-128"/>
                <a:ea typeface="Active Heart" panose="020B0604020202020204" charset="-128"/>
                <a:cs typeface="+mn-lt"/>
              </a:rPr>
              <a:t>3627621</a:t>
            </a:r>
            <a:endParaRPr lang="en-US" sz="2000" b="1" dirty="0">
              <a:solidFill>
                <a:srgbClr val="1A426A"/>
              </a:solidFill>
              <a:latin typeface="Active Heart" panose="020B0604020202020204" charset="-128"/>
              <a:ea typeface="Active Heart" panose="020B0604020202020204" charset="-128"/>
            </a:endParaRPr>
          </a:p>
        </p:txBody>
      </p:sp>
      <p:sp>
        <p:nvSpPr>
          <p:cNvPr id="3" name="AutoShape 102">
            <a:extLst>
              <a:ext uri="{FF2B5EF4-FFF2-40B4-BE49-F238E27FC236}">
                <a16:creationId xmlns:a16="http://schemas.microsoft.com/office/drawing/2014/main" id="{27E3E81F-2CC0-0968-2FB6-4AAC7B834554}"/>
              </a:ext>
            </a:extLst>
          </p:cNvPr>
          <p:cNvSpPr/>
          <p:nvPr/>
        </p:nvSpPr>
        <p:spPr>
          <a:xfrm flipV="1">
            <a:off x="7772400" y="9182100"/>
            <a:ext cx="9824752" cy="20032"/>
          </a:xfrm>
          <a:prstGeom prst="line">
            <a:avLst/>
          </a:prstGeom>
          <a:ln w="38100" cap="flat">
            <a:solidFill>
              <a:srgbClr val="344C54"/>
            </a:solidFill>
            <a:prstDash val="solid"/>
            <a:headEnd type="none" w="sm" len="sm"/>
            <a:tailEnd type="none" w="sm" len="sm"/>
          </a:ln>
        </p:spPr>
        <p:txBody>
          <a:bodyPr/>
          <a:lstStyle/>
          <a:p>
            <a:endParaRPr lang="tr-TR" dirty="0"/>
          </a:p>
        </p:txBody>
      </p:sp>
      <p:sp>
        <p:nvSpPr>
          <p:cNvPr id="7" name="TextBox 114">
            <a:extLst>
              <a:ext uri="{FF2B5EF4-FFF2-40B4-BE49-F238E27FC236}">
                <a16:creationId xmlns:a16="http://schemas.microsoft.com/office/drawing/2014/main" id="{62412A24-EB73-58FD-730B-924314F181C2}"/>
              </a:ext>
            </a:extLst>
          </p:cNvPr>
          <p:cNvSpPr txBox="1">
            <a:spLocks/>
          </p:cNvSpPr>
          <p:nvPr/>
        </p:nvSpPr>
        <p:spPr>
          <a:xfrm>
            <a:off x="365636" y="9179148"/>
            <a:ext cx="7994957" cy="256480"/>
          </a:xfrm>
          <a:prstGeom prst="rect">
            <a:avLst/>
          </a:prstGeom>
        </p:spPr>
        <p:txBody>
          <a:bodyPr wrap="square" lIns="0" tIns="0" rIns="0" bIns="0" rtlCol="0" anchor="t">
            <a:spAutoFit/>
          </a:bodyPr>
          <a:lstStyle/>
          <a:p>
            <a:pPr algn="ctr">
              <a:lnSpc>
                <a:spcPts val="2000"/>
              </a:lnSpc>
              <a:spcBef>
                <a:spcPct val="0"/>
              </a:spcBef>
            </a:pPr>
            <a:r>
              <a:rPr lang="en-US" dirty="0">
                <a:solidFill>
                  <a:srgbClr val="1A426A"/>
                </a:solidFill>
                <a:latin typeface="Active Heart"/>
              </a:rPr>
              <a:t>202</a:t>
            </a:r>
            <a:r>
              <a:rPr lang="tr-TR" dirty="0">
                <a:solidFill>
                  <a:srgbClr val="1A426A"/>
                </a:solidFill>
                <a:latin typeface="Active Heart"/>
              </a:rPr>
              <a:t>5</a:t>
            </a:r>
            <a:r>
              <a:rPr lang="en-US" dirty="0">
                <a:solidFill>
                  <a:srgbClr val="1A426A"/>
                </a:solidFill>
                <a:latin typeface="Active Heart"/>
              </a:rPr>
              <a:t> TEKNOFEST </a:t>
            </a:r>
            <a:r>
              <a:rPr lang="tr-TR" dirty="0">
                <a:solidFill>
                  <a:srgbClr val="1A426A"/>
                </a:solidFill>
                <a:latin typeface="Active Heart"/>
              </a:rPr>
              <a:t>İSTANBUL SAĞLIKTA YAPAY ZEKA YARIŞMASI</a:t>
            </a:r>
            <a:endParaRPr lang="en-US" dirty="0">
              <a:solidFill>
                <a:srgbClr val="1A426A"/>
              </a:solidFill>
              <a:latin typeface="Active Heart"/>
            </a:endParaRPr>
          </a:p>
        </p:txBody>
      </p:sp>
    </p:spTree>
    <p:extLst>
      <p:ext uri="{BB962C8B-B14F-4D97-AF65-F5344CB8AC3E}">
        <p14:creationId xmlns:p14="http://schemas.microsoft.com/office/powerpoint/2010/main" val="3898653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99B83-4E4F-2548-8E8C-DE983FDAC7B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8D1466A-9450-7753-789D-518FE2925CDB}"/>
              </a:ext>
            </a:extLst>
          </p:cNvPr>
          <p:cNvSpPr/>
          <p:nvPr/>
        </p:nvSpPr>
        <p:spPr>
          <a:xfrm>
            <a:off x="619895" y="1714500"/>
            <a:ext cx="16980723" cy="0"/>
          </a:xfrm>
          <a:prstGeom prst="line">
            <a:avLst/>
          </a:prstGeom>
          <a:ln w="38100" cap="flat">
            <a:solidFill>
              <a:srgbClr val="344C54"/>
            </a:solidFill>
            <a:prstDash val="solid"/>
            <a:headEnd type="none" w="sm" len="sm"/>
            <a:tailEnd type="none" w="sm" len="sm"/>
          </a:ln>
        </p:spPr>
        <p:txBody>
          <a:bodyPr/>
          <a:lstStyle/>
          <a:p>
            <a:endParaRPr lang="tr-TR"/>
          </a:p>
        </p:txBody>
      </p:sp>
      <p:sp>
        <p:nvSpPr>
          <p:cNvPr id="4" name="Freeform 4">
            <a:extLst>
              <a:ext uri="{FF2B5EF4-FFF2-40B4-BE49-F238E27FC236}">
                <a16:creationId xmlns:a16="http://schemas.microsoft.com/office/drawing/2014/main" id="{C6A38C73-EF66-473D-FC34-8B6530E0FF0E}"/>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50AC2826-1250-9AFA-F158-091A952F3ED8}"/>
              </a:ext>
            </a:extLst>
          </p:cNvPr>
          <p:cNvSpPr/>
          <p:nvPr/>
        </p:nvSpPr>
        <p:spPr>
          <a:xfrm>
            <a:off x="326688" y="9054823"/>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14" name="TextBox 14">
            <a:extLst>
              <a:ext uri="{FF2B5EF4-FFF2-40B4-BE49-F238E27FC236}">
                <a16:creationId xmlns:a16="http://schemas.microsoft.com/office/drawing/2014/main" id="{77769B4C-CE92-A749-FFB8-4C0533E4AC9D}"/>
              </a:ext>
            </a:extLst>
          </p:cNvPr>
          <p:cNvSpPr txBox="1">
            <a:spLocks noGrp="1" noRot="1" noMove="1" noResize="1" noEditPoints="1" noAdjustHandles="1" noChangeArrowheads="1" noChangeShapeType="1"/>
          </p:cNvSpPr>
          <p:nvPr/>
        </p:nvSpPr>
        <p:spPr>
          <a:xfrm>
            <a:off x="17964460" y="9607673"/>
            <a:ext cx="115342" cy="519822"/>
          </a:xfrm>
          <a:prstGeom prst="rect">
            <a:avLst/>
          </a:prstGeom>
        </p:spPr>
        <p:txBody>
          <a:bodyPr lIns="0" tIns="0" rIns="0" bIns="0" rtlCol="0" anchor="t">
            <a:spAutoFit/>
          </a:bodyPr>
          <a:lstStyle/>
          <a:p>
            <a:pPr algn="ctr">
              <a:lnSpc>
                <a:spcPts val="4759"/>
              </a:lnSpc>
            </a:pPr>
            <a:r>
              <a:rPr lang="en-US" sz="3399" dirty="0">
                <a:solidFill>
                  <a:srgbClr val="1A426A"/>
                </a:solidFill>
                <a:latin typeface="Active Heart"/>
              </a:rPr>
              <a:t>3</a:t>
            </a:r>
          </a:p>
        </p:txBody>
      </p:sp>
      <p:sp>
        <p:nvSpPr>
          <p:cNvPr id="16" name="TextBox 15">
            <a:extLst>
              <a:ext uri="{FF2B5EF4-FFF2-40B4-BE49-F238E27FC236}">
                <a16:creationId xmlns:a16="http://schemas.microsoft.com/office/drawing/2014/main" id="{E3330738-4B66-649C-3E19-EC8DE75D98FE}"/>
              </a:ext>
            </a:extLst>
          </p:cNvPr>
          <p:cNvSpPr txBox="1"/>
          <p:nvPr/>
        </p:nvSpPr>
        <p:spPr>
          <a:xfrm>
            <a:off x="2600526" y="431667"/>
            <a:ext cx="13715798" cy="938527"/>
          </a:xfrm>
          <a:prstGeom prst="rect">
            <a:avLst/>
          </a:prstGeom>
          <a:noFill/>
        </p:spPr>
        <p:txBody>
          <a:bodyPr wrap="square">
            <a:spAutoFit/>
          </a:bodyPr>
          <a:lstStyle/>
          <a:p>
            <a:pPr algn="ctr">
              <a:lnSpc>
                <a:spcPts val="6399"/>
              </a:lnSpc>
              <a:spcBef>
                <a:spcPct val="0"/>
              </a:spcBef>
            </a:pPr>
            <a:r>
              <a:rPr lang="tr-TR" sz="6400" b="1" dirty="0">
                <a:solidFill>
                  <a:schemeClr val="tx2"/>
                </a:solidFill>
                <a:latin typeface="Active Heart" panose="020B0604020202020204" charset="-128"/>
                <a:ea typeface="Active Heart" panose="020B0604020202020204" charset="-128"/>
              </a:rPr>
              <a:t>Problemin Tanımı ve Klinik Önemi</a:t>
            </a:r>
            <a:endParaRPr lang="en-US" sz="6400" dirty="0">
              <a:solidFill>
                <a:schemeClr val="tx2"/>
              </a:solidFill>
              <a:latin typeface="Active Heart" panose="020B0604020202020204" charset="-128"/>
              <a:ea typeface="Active Heart" panose="020B0604020202020204" charset="-128"/>
            </a:endParaRPr>
          </a:p>
        </p:txBody>
      </p:sp>
      <p:pic>
        <p:nvPicPr>
          <p:cNvPr id="22" name="Picture 21" descr="Blue text on a black background&#10;&#10;AI-generated content may be incorrect.">
            <a:extLst>
              <a:ext uri="{FF2B5EF4-FFF2-40B4-BE49-F238E27FC236}">
                <a16:creationId xmlns:a16="http://schemas.microsoft.com/office/drawing/2014/main" id="{135DB2F4-5302-8AF8-6E10-47052BD34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1600" y="32262"/>
            <a:ext cx="1634462" cy="1634462"/>
          </a:xfrm>
          <a:prstGeom prst="rect">
            <a:avLst/>
          </a:prstGeom>
        </p:spPr>
      </p:pic>
      <p:sp>
        <p:nvSpPr>
          <p:cNvPr id="23" name="Freeform 3">
            <a:extLst>
              <a:ext uri="{FF2B5EF4-FFF2-40B4-BE49-F238E27FC236}">
                <a16:creationId xmlns:a16="http://schemas.microsoft.com/office/drawing/2014/main" id="{FAE15ACF-6856-ABC2-37F1-7D9DAC96214F}"/>
              </a:ext>
            </a:extLst>
          </p:cNvPr>
          <p:cNvSpPr/>
          <p:nvPr/>
        </p:nvSpPr>
        <p:spPr>
          <a:xfrm>
            <a:off x="41938" y="-19993"/>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6"/>
            <a:stretch>
              <a:fillRect/>
            </a:stretch>
          </a:blipFill>
        </p:spPr>
        <p:txBody>
          <a:bodyPr/>
          <a:lstStyle/>
          <a:p>
            <a:endParaRPr lang="tr-TR"/>
          </a:p>
        </p:txBody>
      </p:sp>
      <p:sp>
        <p:nvSpPr>
          <p:cNvPr id="7" name="TextBox 9">
            <a:extLst>
              <a:ext uri="{FF2B5EF4-FFF2-40B4-BE49-F238E27FC236}">
                <a16:creationId xmlns:a16="http://schemas.microsoft.com/office/drawing/2014/main" id="{BE452164-1840-9A34-3AAC-EFF0D9D9BC51}"/>
              </a:ext>
            </a:extLst>
          </p:cNvPr>
          <p:cNvSpPr txBox="1"/>
          <p:nvPr/>
        </p:nvSpPr>
        <p:spPr>
          <a:xfrm>
            <a:off x="1685925" y="3475831"/>
            <a:ext cx="14630399" cy="4079130"/>
          </a:xfrm>
          <a:prstGeom prst="rect">
            <a:avLst/>
          </a:prstGeom>
        </p:spPr>
        <p:txBody>
          <a:bodyPr wrap="square" lIns="0" tIns="0" rIns="0" bIns="0" rtlCol="0" anchor="t">
            <a:spAutoFit/>
          </a:bodyPr>
          <a:lstStyle/>
          <a:p>
            <a:pPr marL="194310" lvl="1">
              <a:lnSpc>
                <a:spcPts val="2880"/>
              </a:lnSpc>
            </a:pPr>
            <a:r>
              <a:rPr lang="tr-TR" sz="2400" b="1" dirty="0">
                <a:ea typeface="+mn-lt"/>
                <a:cs typeface="+mn-lt"/>
              </a:rPr>
              <a:t>Problemin Tanımı:</a:t>
            </a:r>
            <a:br>
              <a:rPr lang="tr-TR" sz="2400" b="1" dirty="0">
                <a:ea typeface="+mn-lt"/>
                <a:cs typeface="+mn-lt"/>
              </a:rPr>
            </a:br>
            <a:r>
              <a:rPr lang="tr-TR" sz="2400" b="1" dirty="0">
                <a:ea typeface="+mn-lt"/>
                <a:cs typeface="+mn-lt"/>
              </a:rPr>
              <a:t> </a:t>
            </a:r>
            <a:r>
              <a:rPr lang="tr-TR" sz="2400" dirty="0">
                <a:ea typeface="+mn-lt"/>
                <a:cs typeface="+mn-lt"/>
              </a:rPr>
              <a:t>İnme, beyin damarlarının tıkanması (iskemik inme) veya kanaması (hemorajik inme) sonucu ani gelişen ve hızlı tanı gerektiren kritik bir hastalıktır. Erken evrede özellikle iskemik inmeyi saptamak ve inmenin hangi zaman diliminde (hiperakut/akut, subakut, kronik) bulunduğunu belirlemek zordur.</a:t>
            </a:r>
            <a:r>
              <a:rPr lang="tr-TR" sz="2400" dirty="0"/>
              <a:t> Bu problemde, manyetik rezonans (MR) görüntülerinden (T2A, DWI, ADC) yararlanarak yapay zeka tabanlı otomatik bir inme sınıflandırma sistemi geliştirmeyi, böylece erken tanıyı destekleyip tedavi sürecine katkı sağlamayı amaçlamaktayız.</a:t>
            </a:r>
          </a:p>
          <a:p>
            <a:pPr marL="194310" lvl="1">
              <a:lnSpc>
                <a:spcPts val="2880"/>
              </a:lnSpc>
            </a:pPr>
            <a:r>
              <a:rPr lang="tr-TR" sz="2400" b="1" dirty="0"/>
              <a:t>Klinik Önemi:</a:t>
            </a:r>
          </a:p>
          <a:p>
            <a:pPr marL="194310" lvl="1">
              <a:lnSpc>
                <a:spcPts val="2880"/>
              </a:lnSpc>
            </a:pPr>
            <a:r>
              <a:rPr lang="tr-TR" sz="2400" dirty="0"/>
              <a:t>İnmenin türü ve zamanının doğru ve hızlı belirlenmesi, uygun tedavinin (örneğin trombolitik ilaç veya cerrahi müdahale) zamanında uygulanmasını sağlar. Acil servislerde ve yoğun hasta akışının olduğu durumlarda, yapay zeka destekli bu yaklaşım, doktorların karar verme sürecini hızlandırarak yükünü azaltır. Böylece kalıcı beyin hasarı ve sakatlık riski azalırken, tedaviye erişim süresi kısalır. Acil servis işleyişi rahatlar.</a:t>
            </a:r>
          </a:p>
        </p:txBody>
      </p:sp>
      <p:sp>
        <p:nvSpPr>
          <p:cNvPr id="8" name="TextBox 10">
            <a:extLst>
              <a:ext uri="{FF2B5EF4-FFF2-40B4-BE49-F238E27FC236}">
                <a16:creationId xmlns:a16="http://schemas.microsoft.com/office/drawing/2014/main" id="{797CB7E1-8C6B-BAE2-B813-E866F4E2BB55}"/>
              </a:ext>
            </a:extLst>
          </p:cNvPr>
          <p:cNvSpPr txBox="1"/>
          <p:nvPr/>
        </p:nvSpPr>
        <p:spPr>
          <a:xfrm>
            <a:off x="1676400" y="9699574"/>
            <a:ext cx="13631461" cy="256480"/>
          </a:xfrm>
          <a:prstGeom prst="rect">
            <a:avLst/>
          </a:prstGeom>
          <a:ln w="19050">
            <a:solidFill>
              <a:srgbClr val="002060"/>
            </a:solidFill>
          </a:ln>
        </p:spPr>
        <p:txBody>
          <a:bodyPr wrap="square" lIns="0" tIns="0" rIns="0" bIns="0" rtlCol="0" anchor="t">
            <a:spAutoFit/>
          </a:bodyPr>
          <a:lstStyle/>
          <a:p>
            <a:pPr>
              <a:lnSpc>
                <a:spcPts val="2000"/>
              </a:lnSpc>
            </a:pPr>
            <a:r>
              <a:rPr lang="en-US" sz="2000" b="1" dirty="0">
                <a:solidFill>
                  <a:srgbClr val="1A426A"/>
                </a:solidFill>
                <a:latin typeface="Active Heart"/>
              </a:rPr>
              <a:t>TAKIM ADI:</a:t>
            </a:r>
            <a:r>
              <a:rPr lang="tr-TR" sz="2000" b="1" dirty="0">
                <a:solidFill>
                  <a:srgbClr val="1A426A"/>
                </a:solidFill>
                <a:latin typeface="Active Heart"/>
              </a:rPr>
              <a:t> MAJESTY</a:t>
            </a:r>
            <a:r>
              <a:rPr lang="en-US" sz="2000" b="1" dirty="0">
                <a:solidFill>
                  <a:srgbClr val="1A426A"/>
                </a:solidFill>
                <a:latin typeface="Active Heart"/>
              </a:rPr>
              <a:t>			TAKIM ID:</a:t>
            </a:r>
            <a:r>
              <a:rPr lang="tr-TR" sz="2000" b="1" dirty="0">
                <a:solidFill>
                  <a:srgbClr val="1A426A"/>
                </a:solidFill>
                <a:latin typeface="Active Heart"/>
              </a:rPr>
              <a:t> </a:t>
            </a:r>
            <a:r>
              <a:rPr lang="en-US" sz="2000" b="1" dirty="0">
                <a:solidFill>
                  <a:srgbClr val="1A426A"/>
                </a:solidFill>
                <a:latin typeface="Active Heart"/>
              </a:rPr>
              <a:t>742174 				BAŞVURU ID:</a:t>
            </a:r>
            <a:r>
              <a:rPr lang="tr-TR" sz="2000" b="1" dirty="0">
                <a:solidFill>
                  <a:srgbClr val="1A426A"/>
                </a:solidFill>
                <a:latin typeface="Active Heart"/>
              </a:rPr>
              <a:t> </a:t>
            </a:r>
            <a:r>
              <a:rPr lang="en-US" sz="2000" b="1" dirty="0">
                <a:solidFill>
                  <a:srgbClr val="1A426A"/>
                </a:solidFill>
                <a:latin typeface="Active Heart" panose="020B0604020202020204" charset="-128"/>
                <a:ea typeface="Active Heart" panose="020B0604020202020204" charset="-128"/>
                <a:cs typeface="+mn-lt"/>
              </a:rPr>
              <a:t>3627621</a:t>
            </a:r>
            <a:endParaRPr lang="en-US" sz="2000" b="1" dirty="0">
              <a:solidFill>
                <a:srgbClr val="1A426A"/>
              </a:solidFill>
              <a:latin typeface="Active Heart" panose="020B0604020202020204" charset="-128"/>
              <a:ea typeface="Active Heart" panose="020B0604020202020204" charset="-128"/>
            </a:endParaRPr>
          </a:p>
        </p:txBody>
      </p:sp>
      <p:sp>
        <p:nvSpPr>
          <p:cNvPr id="3" name="AutoShape 102">
            <a:extLst>
              <a:ext uri="{FF2B5EF4-FFF2-40B4-BE49-F238E27FC236}">
                <a16:creationId xmlns:a16="http://schemas.microsoft.com/office/drawing/2014/main" id="{1BFC7460-B044-B811-99DD-BB88E4AFF92F}"/>
              </a:ext>
            </a:extLst>
          </p:cNvPr>
          <p:cNvSpPr/>
          <p:nvPr/>
        </p:nvSpPr>
        <p:spPr>
          <a:xfrm flipV="1">
            <a:off x="7772400" y="9182100"/>
            <a:ext cx="9824752" cy="20032"/>
          </a:xfrm>
          <a:prstGeom prst="line">
            <a:avLst/>
          </a:prstGeom>
          <a:ln w="38100" cap="flat">
            <a:solidFill>
              <a:srgbClr val="344C54"/>
            </a:solidFill>
            <a:prstDash val="solid"/>
            <a:headEnd type="none" w="sm" len="sm"/>
            <a:tailEnd type="none" w="sm" len="sm"/>
          </a:ln>
        </p:spPr>
        <p:txBody>
          <a:bodyPr/>
          <a:lstStyle/>
          <a:p>
            <a:endParaRPr lang="tr-TR" dirty="0"/>
          </a:p>
        </p:txBody>
      </p:sp>
      <p:sp>
        <p:nvSpPr>
          <p:cNvPr id="6" name="TextBox 114">
            <a:extLst>
              <a:ext uri="{FF2B5EF4-FFF2-40B4-BE49-F238E27FC236}">
                <a16:creationId xmlns:a16="http://schemas.microsoft.com/office/drawing/2014/main" id="{278ED489-14AB-79DC-94F1-4EF99673B70A}"/>
              </a:ext>
            </a:extLst>
          </p:cNvPr>
          <p:cNvSpPr txBox="1">
            <a:spLocks/>
          </p:cNvSpPr>
          <p:nvPr/>
        </p:nvSpPr>
        <p:spPr>
          <a:xfrm>
            <a:off x="365636" y="9179148"/>
            <a:ext cx="7994957" cy="256480"/>
          </a:xfrm>
          <a:prstGeom prst="rect">
            <a:avLst/>
          </a:prstGeom>
        </p:spPr>
        <p:txBody>
          <a:bodyPr wrap="square" lIns="0" tIns="0" rIns="0" bIns="0" rtlCol="0" anchor="t">
            <a:spAutoFit/>
          </a:bodyPr>
          <a:lstStyle/>
          <a:p>
            <a:pPr algn="ctr">
              <a:lnSpc>
                <a:spcPts val="2000"/>
              </a:lnSpc>
              <a:spcBef>
                <a:spcPct val="0"/>
              </a:spcBef>
            </a:pPr>
            <a:r>
              <a:rPr lang="en-US" dirty="0">
                <a:solidFill>
                  <a:srgbClr val="1A426A"/>
                </a:solidFill>
                <a:latin typeface="Active Heart"/>
              </a:rPr>
              <a:t>202</a:t>
            </a:r>
            <a:r>
              <a:rPr lang="tr-TR" dirty="0">
                <a:solidFill>
                  <a:srgbClr val="1A426A"/>
                </a:solidFill>
                <a:latin typeface="Active Heart"/>
              </a:rPr>
              <a:t>5</a:t>
            </a:r>
            <a:r>
              <a:rPr lang="en-US" dirty="0">
                <a:solidFill>
                  <a:srgbClr val="1A426A"/>
                </a:solidFill>
                <a:latin typeface="Active Heart"/>
              </a:rPr>
              <a:t> TEKNOFEST </a:t>
            </a:r>
            <a:r>
              <a:rPr lang="tr-TR" dirty="0">
                <a:solidFill>
                  <a:srgbClr val="1A426A"/>
                </a:solidFill>
                <a:latin typeface="Active Heart"/>
              </a:rPr>
              <a:t>İSTANBUL SAĞLIKTA YAPAY ZEKA YARIŞMASI</a:t>
            </a:r>
            <a:endParaRPr lang="en-US" dirty="0">
              <a:solidFill>
                <a:srgbClr val="1A426A"/>
              </a:solidFill>
              <a:latin typeface="Active Heart"/>
            </a:endParaRPr>
          </a:p>
        </p:txBody>
      </p:sp>
    </p:spTree>
    <p:extLst>
      <p:ext uri="{BB962C8B-B14F-4D97-AF65-F5344CB8AC3E}">
        <p14:creationId xmlns:p14="http://schemas.microsoft.com/office/powerpoint/2010/main" val="107292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004E-4B8B-DC9C-11A0-92DA3175F9D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8EFCA6C-4F0E-AC90-2EA6-2CB3EE022CFA}"/>
              </a:ext>
            </a:extLst>
          </p:cNvPr>
          <p:cNvSpPr/>
          <p:nvPr/>
        </p:nvSpPr>
        <p:spPr>
          <a:xfrm>
            <a:off x="619895" y="1714500"/>
            <a:ext cx="16980723" cy="0"/>
          </a:xfrm>
          <a:prstGeom prst="line">
            <a:avLst/>
          </a:prstGeom>
          <a:ln w="38100" cap="flat">
            <a:solidFill>
              <a:srgbClr val="344C54"/>
            </a:solidFill>
            <a:prstDash val="solid"/>
            <a:headEnd type="none" w="sm" len="sm"/>
            <a:tailEnd type="none" w="sm" len="sm"/>
          </a:ln>
        </p:spPr>
        <p:txBody>
          <a:bodyPr/>
          <a:lstStyle/>
          <a:p>
            <a:endParaRPr lang="tr-TR"/>
          </a:p>
        </p:txBody>
      </p:sp>
      <p:sp>
        <p:nvSpPr>
          <p:cNvPr id="4" name="Freeform 4">
            <a:extLst>
              <a:ext uri="{FF2B5EF4-FFF2-40B4-BE49-F238E27FC236}">
                <a16:creationId xmlns:a16="http://schemas.microsoft.com/office/drawing/2014/main" id="{A7BAE5C0-712F-7E4A-B518-82AC55C45C9A}"/>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7B5449B8-F7FE-0FF2-39ED-95AF74CFBD59}"/>
              </a:ext>
            </a:extLst>
          </p:cNvPr>
          <p:cNvSpPr/>
          <p:nvPr/>
        </p:nvSpPr>
        <p:spPr>
          <a:xfrm>
            <a:off x="326688" y="9054823"/>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14" name="TextBox 14">
            <a:extLst>
              <a:ext uri="{FF2B5EF4-FFF2-40B4-BE49-F238E27FC236}">
                <a16:creationId xmlns:a16="http://schemas.microsoft.com/office/drawing/2014/main" id="{3D541B54-3AFA-1963-E599-6C142C55272F}"/>
              </a:ext>
            </a:extLst>
          </p:cNvPr>
          <p:cNvSpPr txBox="1">
            <a:spLocks noGrp="1" noRot="1" noMove="1" noResize="1" noEditPoints="1" noAdjustHandles="1" noChangeArrowheads="1" noChangeShapeType="1"/>
          </p:cNvSpPr>
          <p:nvPr/>
        </p:nvSpPr>
        <p:spPr>
          <a:xfrm>
            <a:off x="17964460" y="9607673"/>
            <a:ext cx="115342" cy="519822"/>
          </a:xfrm>
          <a:prstGeom prst="rect">
            <a:avLst/>
          </a:prstGeom>
        </p:spPr>
        <p:txBody>
          <a:bodyPr lIns="0" tIns="0" rIns="0" bIns="0" rtlCol="0" anchor="t">
            <a:spAutoFit/>
          </a:bodyPr>
          <a:lstStyle/>
          <a:p>
            <a:pPr algn="ctr">
              <a:lnSpc>
                <a:spcPts val="4759"/>
              </a:lnSpc>
            </a:pPr>
            <a:r>
              <a:rPr lang="en-US" sz="3399" dirty="0">
                <a:solidFill>
                  <a:srgbClr val="1A426A"/>
                </a:solidFill>
                <a:latin typeface="Active Heart"/>
              </a:rPr>
              <a:t>4</a:t>
            </a:r>
          </a:p>
        </p:txBody>
      </p:sp>
      <p:sp>
        <p:nvSpPr>
          <p:cNvPr id="16" name="TextBox 15">
            <a:extLst>
              <a:ext uri="{FF2B5EF4-FFF2-40B4-BE49-F238E27FC236}">
                <a16:creationId xmlns:a16="http://schemas.microsoft.com/office/drawing/2014/main" id="{166F8B3B-7325-2771-0F03-5B339840D9E9}"/>
              </a:ext>
            </a:extLst>
          </p:cNvPr>
          <p:cNvSpPr txBox="1"/>
          <p:nvPr/>
        </p:nvSpPr>
        <p:spPr>
          <a:xfrm>
            <a:off x="1502485" y="427990"/>
            <a:ext cx="15544799" cy="916918"/>
          </a:xfrm>
          <a:prstGeom prst="rect">
            <a:avLst/>
          </a:prstGeom>
          <a:noFill/>
        </p:spPr>
        <p:txBody>
          <a:bodyPr wrap="square">
            <a:spAutoFit/>
          </a:bodyPr>
          <a:lstStyle/>
          <a:p>
            <a:pPr algn="ctr">
              <a:lnSpc>
                <a:spcPts val="6399"/>
              </a:lnSpc>
              <a:spcBef>
                <a:spcPct val="0"/>
              </a:spcBef>
            </a:pPr>
            <a:r>
              <a:rPr lang="tr-TR" sz="5800" b="1" dirty="0">
                <a:solidFill>
                  <a:schemeClr val="tx2"/>
                </a:solidFill>
                <a:latin typeface="Active Heart" panose="020B0604020202020204" charset="-128"/>
                <a:ea typeface="Active Heart" panose="020B0604020202020204" charset="-128"/>
              </a:rPr>
              <a:t>Teknik Yöntem ve Yapay Zekâ Uygulaması</a:t>
            </a:r>
            <a:endParaRPr lang="en-US" sz="5800" dirty="0">
              <a:solidFill>
                <a:schemeClr val="tx2"/>
              </a:solidFill>
              <a:latin typeface="Active Heart" panose="020B0604020202020204" charset="-128"/>
              <a:ea typeface="Active Heart" panose="020B0604020202020204" charset="-128"/>
            </a:endParaRPr>
          </a:p>
        </p:txBody>
      </p:sp>
      <p:pic>
        <p:nvPicPr>
          <p:cNvPr id="22" name="Picture 21" descr="Blue text on a black background&#10;&#10;AI-generated content may be incorrect.">
            <a:extLst>
              <a:ext uri="{FF2B5EF4-FFF2-40B4-BE49-F238E27FC236}">
                <a16:creationId xmlns:a16="http://schemas.microsoft.com/office/drawing/2014/main" id="{B869D0F0-5A0C-19B9-82CF-9D76503F3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1600" y="32262"/>
            <a:ext cx="1634462" cy="1634462"/>
          </a:xfrm>
          <a:prstGeom prst="rect">
            <a:avLst/>
          </a:prstGeom>
        </p:spPr>
      </p:pic>
      <p:sp>
        <p:nvSpPr>
          <p:cNvPr id="23" name="Freeform 3">
            <a:extLst>
              <a:ext uri="{FF2B5EF4-FFF2-40B4-BE49-F238E27FC236}">
                <a16:creationId xmlns:a16="http://schemas.microsoft.com/office/drawing/2014/main" id="{8668758E-22F9-E409-376F-27E321B941C9}"/>
              </a:ext>
            </a:extLst>
          </p:cNvPr>
          <p:cNvSpPr/>
          <p:nvPr/>
        </p:nvSpPr>
        <p:spPr>
          <a:xfrm>
            <a:off x="41938" y="-19993"/>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6"/>
            <a:stretch>
              <a:fillRect/>
            </a:stretch>
          </a:blipFill>
        </p:spPr>
        <p:txBody>
          <a:bodyPr/>
          <a:lstStyle/>
          <a:p>
            <a:endParaRPr lang="tr-TR"/>
          </a:p>
        </p:txBody>
      </p:sp>
      <p:sp>
        <p:nvSpPr>
          <p:cNvPr id="7" name="TextBox 9">
            <a:extLst>
              <a:ext uri="{FF2B5EF4-FFF2-40B4-BE49-F238E27FC236}">
                <a16:creationId xmlns:a16="http://schemas.microsoft.com/office/drawing/2014/main" id="{B3DE7138-40AF-3417-0EFB-272586540E3C}"/>
              </a:ext>
            </a:extLst>
          </p:cNvPr>
          <p:cNvSpPr txBox="1"/>
          <p:nvPr/>
        </p:nvSpPr>
        <p:spPr>
          <a:xfrm>
            <a:off x="1804264" y="2768664"/>
            <a:ext cx="7374360" cy="5546390"/>
          </a:xfrm>
          <a:prstGeom prst="rect">
            <a:avLst/>
          </a:prstGeom>
        </p:spPr>
        <p:txBody>
          <a:bodyPr wrap="square" lIns="0" tIns="0" rIns="0" bIns="0" rtlCol="0" anchor="t">
            <a:spAutoFit/>
          </a:bodyPr>
          <a:lstStyle/>
          <a:p>
            <a:pPr marL="194310" lvl="1">
              <a:lnSpc>
                <a:spcPts val="2880"/>
              </a:lnSpc>
            </a:pPr>
            <a:r>
              <a:rPr lang="tr-TR" sz="2400" dirty="0">
                <a:ea typeface="+mn-lt"/>
                <a:cs typeface="+mn-lt"/>
              </a:rPr>
              <a:t>Sistemimizin temel sınıflandırma altyapısı YOLOv11 mimarisine dayanmaktadır. Son nesil YOLO serisinin güçlü özelliklerinden yararlanarak hızlı ve tutarlı sınıflandırma hedeflenmiştir. Bu sisteme ek olarak MR verileri için kendi geliştirmiş olduğumuz </a:t>
            </a:r>
            <a:r>
              <a:rPr lang="tr-TR" sz="2400" b="1" dirty="0">
                <a:ea typeface="+mn-lt"/>
                <a:cs typeface="+mn-lt"/>
              </a:rPr>
              <a:t>Hatalı Veri Odaklı Eğitim Döngüsü </a:t>
            </a:r>
            <a:r>
              <a:rPr lang="tr-TR" sz="2400" dirty="0">
                <a:ea typeface="+mn-lt"/>
                <a:cs typeface="+mn-lt"/>
              </a:rPr>
              <a:t>ve </a:t>
            </a:r>
            <a:r>
              <a:rPr lang="tr-TR" sz="2400" b="1" dirty="0">
                <a:ea typeface="+mn-lt"/>
                <a:cs typeface="+mn-lt"/>
              </a:rPr>
              <a:t>İki Aşamalı Karar Mekanizması </a:t>
            </a:r>
            <a:r>
              <a:rPr lang="tr-TR" sz="2400" dirty="0">
                <a:ea typeface="+mn-lt"/>
                <a:cs typeface="+mn-lt"/>
              </a:rPr>
              <a:t>yapıları kullanılmıştır.</a:t>
            </a:r>
          </a:p>
          <a:p>
            <a:pPr marL="194310" lvl="1">
              <a:lnSpc>
                <a:spcPts val="2880"/>
              </a:lnSpc>
            </a:pPr>
            <a:endParaRPr lang="tr-TR" sz="2400" dirty="0">
              <a:ea typeface="+mn-lt"/>
              <a:cs typeface="+mn-lt"/>
            </a:endParaRPr>
          </a:p>
          <a:p>
            <a:pPr marL="194310" lvl="1">
              <a:lnSpc>
                <a:spcPts val="2880"/>
              </a:lnSpc>
            </a:pPr>
            <a:endParaRPr lang="tr-TR" sz="2400" dirty="0">
              <a:ea typeface="+mn-lt"/>
              <a:cs typeface="+mn-lt"/>
            </a:endParaRPr>
          </a:p>
          <a:p>
            <a:pPr marL="194310" lvl="1">
              <a:lnSpc>
                <a:spcPts val="2880"/>
              </a:lnSpc>
            </a:pPr>
            <a:endParaRPr lang="tr-TR" sz="2400" dirty="0">
              <a:ea typeface="+mn-lt"/>
              <a:cs typeface="+mn-lt"/>
            </a:endParaRPr>
          </a:p>
          <a:p>
            <a:pPr marL="194310" lvl="1">
              <a:lnSpc>
                <a:spcPts val="2880"/>
              </a:lnSpc>
            </a:pPr>
            <a:endParaRPr lang="tr-TR" sz="2400" dirty="0">
              <a:ea typeface="+mn-lt"/>
              <a:cs typeface="+mn-lt"/>
            </a:endParaRPr>
          </a:p>
          <a:p>
            <a:pPr marL="194310" lvl="1">
              <a:lnSpc>
                <a:spcPts val="2880"/>
              </a:lnSpc>
            </a:pPr>
            <a:endParaRPr lang="tr-TR" sz="2400" dirty="0">
              <a:ea typeface="+mn-lt"/>
              <a:cs typeface="+mn-lt"/>
            </a:endParaRPr>
          </a:p>
          <a:p>
            <a:pPr marL="194310" lvl="1">
              <a:lnSpc>
                <a:spcPts val="2880"/>
              </a:lnSpc>
            </a:pPr>
            <a:endParaRPr lang="tr-TR" sz="2400" dirty="0">
              <a:ea typeface="+mn-lt"/>
              <a:cs typeface="+mn-lt"/>
            </a:endParaRPr>
          </a:p>
          <a:p>
            <a:pPr marL="194310" lvl="1">
              <a:lnSpc>
                <a:spcPts val="2880"/>
              </a:lnSpc>
            </a:pPr>
            <a:endParaRPr lang="tr-TR" sz="2400" dirty="0">
              <a:ea typeface="+mn-lt"/>
              <a:cs typeface="+mn-lt"/>
            </a:endParaRPr>
          </a:p>
          <a:p>
            <a:pPr marL="194310" lvl="1">
              <a:lnSpc>
                <a:spcPts val="2880"/>
              </a:lnSpc>
            </a:pPr>
            <a:endParaRPr lang="tr-TR" sz="2400" dirty="0">
              <a:ea typeface="Calibri"/>
              <a:cs typeface="Calibri"/>
            </a:endParaRPr>
          </a:p>
          <a:p>
            <a:pPr marL="194310" lvl="1">
              <a:lnSpc>
                <a:spcPts val="2880"/>
              </a:lnSpc>
            </a:pPr>
            <a:endParaRPr lang="tr-TR" dirty="0">
              <a:ea typeface="Calibri"/>
              <a:cs typeface="Calibri"/>
            </a:endParaRPr>
          </a:p>
        </p:txBody>
      </p:sp>
      <p:sp>
        <p:nvSpPr>
          <p:cNvPr id="11" name="TextBox 10">
            <a:extLst>
              <a:ext uri="{FF2B5EF4-FFF2-40B4-BE49-F238E27FC236}">
                <a16:creationId xmlns:a16="http://schemas.microsoft.com/office/drawing/2014/main" id="{04AD6507-95C0-06E2-4AB9-E55C571E76CC}"/>
              </a:ext>
            </a:extLst>
          </p:cNvPr>
          <p:cNvSpPr txBox="1"/>
          <p:nvPr/>
        </p:nvSpPr>
        <p:spPr>
          <a:xfrm>
            <a:off x="1676400" y="9699574"/>
            <a:ext cx="13631461" cy="256480"/>
          </a:xfrm>
          <a:prstGeom prst="rect">
            <a:avLst/>
          </a:prstGeom>
          <a:ln w="19050">
            <a:solidFill>
              <a:srgbClr val="002060"/>
            </a:solidFill>
          </a:ln>
        </p:spPr>
        <p:txBody>
          <a:bodyPr wrap="square" lIns="0" tIns="0" rIns="0" bIns="0" rtlCol="0" anchor="t">
            <a:spAutoFit/>
          </a:bodyPr>
          <a:lstStyle/>
          <a:p>
            <a:pPr>
              <a:lnSpc>
                <a:spcPts val="2000"/>
              </a:lnSpc>
            </a:pPr>
            <a:r>
              <a:rPr lang="en-US" sz="2000" b="1" dirty="0">
                <a:solidFill>
                  <a:srgbClr val="1A426A"/>
                </a:solidFill>
                <a:latin typeface="Active Heart"/>
              </a:rPr>
              <a:t>TAKIM ADI:</a:t>
            </a:r>
            <a:r>
              <a:rPr lang="tr-TR" sz="2000" b="1" dirty="0">
                <a:solidFill>
                  <a:srgbClr val="1A426A"/>
                </a:solidFill>
                <a:latin typeface="Active Heart"/>
              </a:rPr>
              <a:t> MAJESTY</a:t>
            </a:r>
            <a:r>
              <a:rPr lang="en-US" sz="2000" b="1" dirty="0">
                <a:solidFill>
                  <a:srgbClr val="1A426A"/>
                </a:solidFill>
                <a:latin typeface="Active Heart"/>
              </a:rPr>
              <a:t>			TAKIM ID:</a:t>
            </a:r>
            <a:r>
              <a:rPr lang="tr-TR" sz="2000" b="1" dirty="0">
                <a:solidFill>
                  <a:srgbClr val="1A426A"/>
                </a:solidFill>
                <a:latin typeface="Active Heart"/>
              </a:rPr>
              <a:t> </a:t>
            </a:r>
            <a:r>
              <a:rPr lang="en-US" sz="2000" b="1" dirty="0">
                <a:solidFill>
                  <a:srgbClr val="1A426A"/>
                </a:solidFill>
                <a:latin typeface="Active Heart"/>
              </a:rPr>
              <a:t>742174 				BAŞVURU ID:</a:t>
            </a:r>
            <a:r>
              <a:rPr lang="tr-TR" sz="2000" b="1" dirty="0">
                <a:solidFill>
                  <a:srgbClr val="1A426A"/>
                </a:solidFill>
                <a:latin typeface="Active Heart"/>
              </a:rPr>
              <a:t> </a:t>
            </a:r>
            <a:r>
              <a:rPr lang="en-US" sz="2000" b="1" dirty="0">
                <a:solidFill>
                  <a:srgbClr val="1A426A"/>
                </a:solidFill>
                <a:latin typeface="Active Heart" panose="020B0604020202020204" charset="-128"/>
                <a:ea typeface="Active Heart" panose="020B0604020202020204" charset="-128"/>
                <a:cs typeface="+mn-lt"/>
              </a:rPr>
              <a:t>3627621</a:t>
            </a:r>
            <a:endParaRPr lang="en-US" sz="2000" b="1" dirty="0">
              <a:solidFill>
                <a:srgbClr val="1A426A"/>
              </a:solidFill>
              <a:latin typeface="Active Heart" panose="020B0604020202020204" charset="-128"/>
              <a:ea typeface="Active Heart" panose="020B0604020202020204" charset="-128"/>
            </a:endParaRPr>
          </a:p>
        </p:txBody>
      </p:sp>
      <p:sp>
        <p:nvSpPr>
          <p:cNvPr id="6" name="Dikdörtgen: Köşeleri Yuvarlatılmış 5">
            <a:extLst>
              <a:ext uri="{FF2B5EF4-FFF2-40B4-BE49-F238E27FC236}">
                <a16:creationId xmlns:a16="http://schemas.microsoft.com/office/drawing/2014/main" id="{F05F2D96-93F8-B83C-E0D3-2FB9C70E3BEA}"/>
              </a:ext>
            </a:extLst>
          </p:cNvPr>
          <p:cNvSpPr/>
          <p:nvPr/>
        </p:nvSpPr>
        <p:spPr>
          <a:xfrm>
            <a:off x="11508004" y="2573229"/>
            <a:ext cx="2366581" cy="747978"/>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2400" dirty="0">
                <a:ea typeface="Calibri"/>
                <a:cs typeface="Calibri"/>
              </a:rPr>
              <a:t>Ana YOLO Modeli</a:t>
            </a:r>
          </a:p>
        </p:txBody>
      </p:sp>
      <p:sp>
        <p:nvSpPr>
          <p:cNvPr id="12" name="Elmas 11">
            <a:extLst>
              <a:ext uri="{FF2B5EF4-FFF2-40B4-BE49-F238E27FC236}">
                <a16:creationId xmlns:a16="http://schemas.microsoft.com/office/drawing/2014/main" id="{8B796794-F616-F2B6-D7CD-7D9A0304F101}"/>
              </a:ext>
            </a:extLst>
          </p:cNvPr>
          <p:cNvSpPr/>
          <p:nvPr/>
        </p:nvSpPr>
        <p:spPr>
          <a:xfrm>
            <a:off x="11374084" y="4241903"/>
            <a:ext cx="2623035" cy="1494945"/>
          </a:xfrm>
          <a:prstGeom prst="diamond">
            <a:avLst/>
          </a:prstGeom>
          <a:solidFill>
            <a:schemeClr val="tx1">
              <a:lumMod val="65000"/>
              <a:lumOff val="3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ea typeface="Calibri"/>
                <a:cs typeface="Calibri"/>
              </a:rPr>
              <a:t>Eşik Değerinden Yüksek mi?</a:t>
            </a:r>
            <a:endParaRPr lang="tr-TR" dirty="0"/>
          </a:p>
        </p:txBody>
      </p:sp>
      <p:sp>
        <p:nvSpPr>
          <p:cNvPr id="9" name="Rectangle 8">
            <a:extLst>
              <a:ext uri="{FF2B5EF4-FFF2-40B4-BE49-F238E27FC236}">
                <a16:creationId xmlns:a16="http://schemas.microsoft.com/office/drawing/2014/main" id="{C81D7598-94CE-7D00-0349-3A5A2C1A12A7}"/>
              </a:ext>
            </a:extLst>
          </p:cNvPr>
          <p:cNvSpPr/>
          <p:nvPr/>
        </p:nvSpPr>
        <p:spPr>
          <a:xfrm>
            <a:off x="15974809" y="4828711"/>
            <a:ext cx="2077802" cy="117535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2800" dirty="0"/>
              <a:t>Nihai Teşhis</a:t>
            </a:r>
          </a:p>
        </p:txBody>
      </p:sp>
      <p:cxnSp>
        <p:nvCxnSpPr>
          <p:cNvPr id="13" name="Connector: Elbow 12">
            <a:extLst>
              <a:ext uri="{FF2B5EF4-FFF2-40B4-BE49-F238E27FC236}">
                <a16:creationId xmlns:a16="http://schemas.microsoft.com/office/drawing/2014/main" id="{23501E2F-276B-F909-36C3-1DAC81BAE5E9}"/>
              </a:ext>
            </a:extLst>
          </p:cNvPr>
          <p:cNvCxnSpPr>
            <a:cxnSpLocks/>
            <a:stCxn id="12" idx="3"/>
          </p:cNvCxnSpPr>
          <p:nvPr/>
        </p:nvCxnSpPr>
        <p:spPr>
          <a:xfrm flipV="1">
            <a:off x="13997119" y="4989375"/>
            <a:ext cx="1977690"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371A24E-0F20-CC8F-C2A9-C9919CC82A62}"/>
              </a:ext>
            </a:extLst>
          </p:cNvPr>
          <p:cNvCxnSpPr>
            <a:stCxn id="6" idx="2"/>
            <a:endCxn id="12" idx="0"/>
          </p:cNvCxnSpPr>
          <p:nvPr/>
        </p:nvCxnSpPr>
        <p:spPr>
          <a:xfrm flipH="1">
            <a:off x="12685602" y="3321207"/>
            <a:ext cx="5693" cy="920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F6D4508E-4413-8EFC-AACB-994E617B9EA5}"/>
              </a:ext>
            </a:extLst>
          </p:cNvPr>
          <p:cNvSpPr/>
          <p:nvPr/>
        </p:nvSpPr>
        <p:spPr>
          <a:xfrm>
            <a:off x="10515600" y="6324523"/>
            <a:ext cx="2623035" cy="674792"/>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2000" dirty="0"/>
              <a:t>HiperAkut - Normal</a:t>
            </a:r>
          </a:p>
        </p:txBody>
      </p:sp>
      <p:sp>
        <p:nvSpPr>
          <p:cNvPr id="21" name="Rectangle: Rounded Corners 20">
            <a:extLst>
              <a:ext uri="{FF2B5EF4-FFF2-40B4-BE49-F238E27FC236}">
                <a16:creationId xmlns:a16="http://schemas.microsoft.com/office/drawing/2014/main" id="{5FCFEAAB-C280-7880-ADA2-10381EDD274D}"/>
              </a:ext>
            </a:extLst>
          </p:cNvPr>
          <p:cNvSpPr/>
          <p:nvPr/>
        </p:nvSpPr>
        <p:spPr>
          <a:xfrm>
            <a:off x="10515600" y="7196162"/>
            <a:ext cx="2623035" cy="674792"/>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2000" dirty="0"/>
              <a:t>Subakut - Hiperakut</a:t>
            </a:r>
          </a:p>
        </p:txBody>
      </p:sp>
      <p:sp>
        <p:nvSpPr>
          <p:cNvPr id="24" name="Rectangle: Rounded Corners 23">
            <a:extLst>
              <a:ext uri="{FF2B5EF4-FFF2-40B4-BE49-F238E27FC236}">
                <a16:creationId xmlns:a16="http://schemas.microsoft.com/office/drawing/2014/main" id="{B7CC74ED-B7E4-C0BE-5CE5-D168A10B545E}"/>
              </a:ext>
            </a:extLst>
          </p:cNvPr>
          <p:cNvSpPr/>
          <p:nvPr/>
        </p:nvSpPr>
        <p:spPr>
          <a:xfrm>
            <a:off x="10515599" y="8094381"/>
            <a:ext cx="2623035" cy="674792"/>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2000" dirty="0"/>
              <a:t>Subakut - Normal</a:t>
            </a:r>
          </a:p>
        </p:txBody>
      </p:sp>
      <p:cxnSp>
        <p:nvCxnSpPr>
          <p:cNvPr id="28" name="Connector: Elbow 27">
            <a:extLst>
              <a:ext uri="{FF2B5EF4-FFF2-40B4-BE49-F238E27FC236}">
                <a16:creationId xmlns:a16="http://schemas.microsoft.com/office/drawing/2014/main" id="{D9C39E08-4C2A-2A67-BBCA-1C6E7CC1653A}"/>
              </a:ext>
            </a:extLst>
          </p:cNvPr>
          <p:cNvCxnSpPr>
            <a:cxnSpLocks/>
            <a:stCxn id="12" idx="1"/>
          </p:cNvCxnSpPr>
          <p:nvPr/>
        </p:nvCxnSpPr>
        <p:spPr>
          <a:xfrm rot="10800000" flipV="1">
            <a:off x="9636736" y="4989376"/>
            <a:ext cx="1737349" cy="3441392"/>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947BAD04-F10C-3514-BE2E-C07F47FD3E59}"/>
              </a:ext>
            </a:extLst>
          </p:cNvPr>
          <p:cNvCxnSpPr>
            <a:endCxn id="19" idx="1"/>
          </p:cNvCxnSpPr>
          <p:nvPr/>
        </p:nvCxnSpPr>
        <p:spPr>
          <a:xfrm>
            <a:off x="9636735" y="6661919"/>
            <a:ext cx="8788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89120C21-A687-EE7C-7A1A-9707A6AAE09E}"/>
              </a:ext>
            </a:extLst>
          </p:cNvPr>
          <p:cNvCxnSpPr/>
          <p:nvPr/>
        </p:nvCxnSpPr>
        <p:spPr>
          <a:xfrm>
            <a:off x="9636735" y="7532549"/>
            <a:ext cx="8788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031CD02-0D4C-C2BF-19B4-0141E402AF53}"/>
              </a:ext>
            </a:extLst>
          </p:cNvPr>
          <p:cNvCxnSpPr/>
          <p:nvPr/>
        </p:nvCxnSpPr>
        <p:spPr>
          <a:xfrm>
            <a:off x="9636735" y="8430768"/>
            <a:ext cx="8788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E24527F4-F628-D0B7-9024-77AD262F603B}"/>
              </a:ext>
            </a:extLst>
          </p:cNvPr>
          <p:cNvSpPr txBox="1"/>
          <p:nvPr/>
        </p:nvSpPr>
        <p:spPr>
          <a:xfrm>
            <a:off x="10517155" y="4644045"/>
            <a:ext cx="672492" cy="369332"/>
          </a:xfrm>
          <a:prstGeom prst="rect">
            <a:avLst/>
          </a:prstGeom>
          <a:noFill/>
        </p:spPr>
        <p:txBody>
          <a:bodyPr wrap="none" rtlCol="0">
            <a:spAutoFit/>
          </a:bodyPr>
          <a:lstStyle/>
          <a:p>
            <a:r>
              <a:rPr lang="tr-TR" dirty="0"/>
              <a:t>Hayır</a:t>
            </a:r>
          </a:p>
        </p:txBody>
      </p:sp>
      <p:sp>
        <p:nvSpPr>
          <p:cNvPr id="40" name="TextBox 39">
            <a:extLst>
              <a:ext uri="{FF2B5EF4-FFF2-40B4-BE49-F238E27FC236}">
                <a16:creationId xmlns:a16="http://schemas.microsoft.com/office/drawing/2014/main" id="{D44F5B9B-4AD0-49C8-9EAA-C77661EE00DA}"/>
              </a:ext>
            </a:extLst>
          </p:cNvPr>
          <p:cNvSpPr txBox="1"/>
          <p:nvPr/>
        </p:nvSpPr>
        <p:spPr>
          <a:xfrm>
            <a:off x="14097000" y="4622173"/>
            <a:ext cx="584584" cy="369332"/>
          </a:xfrm>
          <a:prstGeom prst="rect">
            <a:avLst/>
          </a:prstGeom>
          <a:noFill/>
        </p:spPr>
        <p:txBody>
          <a:bodyPr wrap="none" rtlCol="0">
            <a:spAutoFit/>
          </a:bodyPr>
          <a:lstStyle/>
          <a:p>
            <a:r>
              <a:rPr lang="tr-TR" dirty="0"/>
              <a:t>Evet</a:t>
            </a:r>
          </a:p>
        </p:txBody>
      </p:sp>
      <p:cxnSp>
        <p:nvCxnSpPr>
          <p:cNvPr id="42" name="Connector: Elbow 41">
            <a:extLst>
              <a:ext uri="{FF2B5EF4-FFF2-40B4-BE49-F238E27FC236}">
                <a16:creationId xmlns:a16="http://schemas.microsoft.com/office/drawing/2014/main" id="{4CF859ED-71BF-FBA4-BFBB-CF2535C4A866}"/>
              </a:ext>
            </a:extLst>
          </p:cNvPr>
          <p:cNvCxnSpPr>
            <a:cxnSpLocks/>
            <a:stCxn id="19" idx="3"/>
          </p:cNvCxnSpPr>
          <p:nvPr/>
        </p:nvCxnSpPr>
        <p:spPr>
          <a:xfrm flipV="1">
            <a:off x="13138635" y="5290062"/>
            <a:ext cx="2863365" cy="137185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DAAA176C-71B2-0FE9-196E-153BD73DE60B}"/>
              </a:ext>
            </a:extLst>
          </p:cNvPr>
          <p:cNvCxnSpPr>
            <a:cxnSpLocks/>
            <a:stCxn id="21" idx="3"/>
          </p:cNvCxnSpPr>
          <p:nvPr/>
        </p:nvCxnSpPr>
        <p:spPr>
          <a:xfrm flipV="1">
            <a:off x="13138635" y="5616133"/>
            <a:ext cx="2863365" cy="1917425"/>
          </a:xfrm>
          <a:prstGeom prst="bentConnector3">
            <a:avLst>
              <a:gd name="adj1" fmla="val 5904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C7E6462-0142-3C74-2600-BFE900098153}"/>
              </a:ext>
            </a:extLst>
          </p:cNvPr>
          <p:cNvCxnSpPr>
            <a:cxnSpLocks/>
            <a:stCxn id="24" idx="3"/>
          </p:cNvCxnSpPr>
          <p:nvPr/>
        </p:nvCxnSpPr>
        <p:spPr>
          <a:xfrm flipV="1">
            <a:off x="13138634" y="5890645"/>
            <a:ext cx="2863366" cy="2541132"/>
          </a:xfrm>
          <a:prstGeom prst="bentConnector3">
            <a:avLst>
              <a:gd name="adj1" fmla="val 68628"/>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DCF152A-169C-8DB4-9C68-64F432564BF3}"/>
              </a:ext>
            </a:extLst>
          </p:cNvPr>
          <p:cNvSpPr txBox="1"/>
          <p:nvPr/>
        </p:nvSpPr>
        <p:spPr>
          <a:xfrm>
            <a:off x="13500983" y="4269848"/>
            <a:ext cx="1843774" cy="400110"/>
          </a:xfrm>
          <a:prstGeom prst="rect">
            <a:avLst/>
          </a:prstGeom>
          <a:noFill/>
        </p:spPr>
        <p:txBody>
          <a:bodyPr wrap="none" rtlCol="0">
            <a:spAutoFit/>
          </a:bodyPr>
          <a:lstStyle/>
          <a:p>
            <a:r>
              <a:rPr lang="tr-TR" sz="2000" b="1" dirty="0"/>
              <a:t>[0.9, 0.05, 0.05]</a:t>
            </a:r>
          </a:p>
        </p:txBody>
      </p:sp>
      <p:sp>
        <p:nvSpPr>
          <p:cNvPr id="52" name="TextBox 51">
            <a:extLst>
              <a:ext uri="{FF2B5EF4-FFF2-40B4-BE49-F238E27FC236}">
                <a16:creationId xmlns:a16="http://schemas.microsoft.com/office/drawing/2014/main" id="{9811225C-C47A-519C-8366-21E4D130FE9D}"/>
              </a:ext>
            </a:extLst>
          </p:cNvPr>
          <p:cNvSpPr txBox="1"/>
          <p:nvPr/>
        </p:nvSpPr>
        <p:spPr>
          <a:xfrm>
            <a:off x="9934587" y="4222144"/>
            <a:ext cx="1584088" cy="400110"/>
          </a:xfrm>
          <a:prstGeom prst="rect">
            <a:avLst/>
          </a:prstGeom>
          <a:noFill/>
        </p:spPr>
        <p:txBody>
          <a:bodyPr wrap="none" rtlCol="0">
            <a:spAutoFit/>
          </a:bodyPr>
          <a:lstStyle/>
          <a:p>
            <a:r>
              <a:rPr lang="tr-TR" sz="2000" b="1" dirty="0"/>
              <a:t>[0.5, 0.4, 0.1]</a:t>
            </a:r>
          </a:p>
        </p:txBody>
      </p:sp>
      <p:cxnSp>
        <p:nvCxnSpPr>
          <p:cNvPr id="54" name="Straight Arrow Connector 53">
            <a:extLst>
              <a:ext uri="{FF2B5EF4-FFF2-40B4-BE49-F238E27FC236}">
                <a16:creationId xmlns:a16="http://schemas.microsoft.com/office/drawing/2014/main" id="{E9838FCA-7326-17BC-4FE8-7BC73E750942}"/>
              </a:ext>
            </a:extLst>
          </p:cNvPr>
          <p:cNvCxnSpPr>
            <a:endCxn id="6" idx="0"/>
          </p:cNvCxnSpPr>
          <p:nvPr/>
        </p:nvCxnSpPr>
        <p:spPr>
          <a:xfrm>
            <a:off x="12684776" y="1943100"/>
            <a:ext cx="6519" cy="630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578D82C-B1B4-C2A5-3A86-E80AD2E4B5F4}"/>
              </a:ext>
            </a:extLst>
          </p:cNvPr>
          <p:cNvSpPr txBox="1"/>
          <p:nvPr/>
        </p:nvSpPr>
        <p:spPr>
          <a:xfrm>
            <a:off x="12731519" y="2054036"/>
            <a:ext cx="595099" cy="400110"/>
          </a:xfrm>
          <a:prstGeom prst="rect">
            <a:avLst/>
          </a:prstGeom>
          <a:noFill/>
        </p:spPr>
        <p:txBody>
          <a:bodyPr wrap="none" rtlCol="0">
            <a:spAutoFit/>
          </a:bodyPr>
          <a:lstStyle/>
          <a:p>
            <a:r>
              <a:rPr lang="tr-TR" sz="2000" dirty="0"/>
              <a:t>Veri</a:t>
            </a:r>
          </a:p>
        </p:txBody>
      </p:sp>
      <p:sp>
        <p:nvSpPr>
          <p:cNvPr id="56" name="TextBox 55">
            <a:extLst>
              <a:ext uri="{FF2B5EF4-FFF2-40B4-BE49-F238E27FC236}">
                <a16:creationId xmlns:a16="http://schemas.microsoft.com/office/drawing/2014/main" id="{B8B8C7F0-D7B8-CF54-86F2-B4287DEB1919}"/>
              </a:ext>
            </a:extLst>
          </p:cNvPr>
          <p:cNvSpPr txBox="1"/>
          <p:nvPr/>
        </p:nvSpPr>
        <p:spPr>
          <a:xfrm>
            <a:off x="12731519" y="3591514"/>
            <a:ext cx="641842" cy="400110"/>
          </a:xfrm>
          <a:prstGeom prst="rect">
            <a:avLst/>
          </a:prstGeom>
          <a:noFill/>
        </p:spPr>
        <p:txBody>
          <a:bodyPr wrap="none" rtlCol="0">
            <a:spAutoFit/>
          </a:bodyPr>
          <a:lstStyle/>
          <a:p>
            <a:r>
              <a:rPr lang="tr-TR" sz="2000" dirty="0"/>
              <a:t>Çıktı</a:t>
            </a:r>
          </a:p>
        </p:txBody>
      </p:sp>
      <p:sp>
        <p:nvSpPr>
          <p:cNvPr id="57" name="Rectangle: Diagonal Corners Snipped 56">
            <a:extLst>
              <a:ext uri="{FF2B5EF4-FFF2-40B4-BE49-F238E27FC236}">
                <a16:creationId xmlns:a16="http://schemas.microsoft.com/office/drawing/2014/main" id="{40BC2CE5-A5B6-ECF2-E57E-D3EE9B6391CB}"/>
              </a:ext>
            </a:extLst>
          </p:cNvPr>
          <p:cNvSpPr/>
          <p:nvPr/>
        </p:nvSpPr>
        <p:spPr>
          <a:xfrm>
            <a:off x="15891679" y="7851913"/>
            <a:ext cx="2244062" cy="751876"/>
          </a:xfrm>
          <a:prstGeom prst="snip2Diag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Klinik Açıklama ve Ekstra Açıklamalar</a:t>
            </a:r>
          </a:p>
        </p:txBody>
      </p:sp>
      <p:sp>
        <p:nvSpPr>
          <p:cNvPr id="71" name="Rectangle: Rounded Corners 70">
            <a:extLst>
              <a:ext uri="{FF2B5EF4-FFF2-40B4-BE49-F238E27FC236}">
                <a16:creationId xmlns:a16="http://schemas.microsoft.com/office/drawing/2014/main" id="{A5F9DB55-F619-AE32-C7FC-0B4032FCBC7D}"/>
              </a:ext>
            </a:extLst>
          </p:cNvPr>
          <p:cNvSpPr/>
          <p:nvPr/>
        </p:nvSpPr>
        <p:spPr>
          <a:xfrm>
            <a:off x="15933244" y="6567245"/>
            <a:ext cx="2160932" cy="750323"/>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Google MedGemma</a:t>
            </a:r>
          </a:p>
        </p:txBody>
      </p:sp>
      <p:cxnSp>
        <p:nvCxnSpPr>
          <p:cNvPr id="73" name="Straight Arrow Connector 72">
            <a:extLst>
              <a:ext uri="{FF2B5EF4-FFF2-40B4-BE49-F238E27FC236}">
                <a16:creationId xmlns:a16="http://schemas.microsoft.com/office/drawing/2014/main" id="{2A8ACCAC-6AA9-20D1-511F-1DAF2AF51792}"/>
              </a:ext>
            </a:extLst>
          </p:cNvPr>
          <p:cNvCxnSpPr>
            <a:stCxn id="9" idx="2"/>
            <a:endCxn id="71" idx="0"/>
          </p:cNvCxnSpPr>
          <p:nvPr/>
        </p:nvCxnSpPr>
        <p:spPr>
          <a:xfrm>
            <a:off x="17013710" y="6004061"/>
            <a:ext cx="0" cy="563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B2AC5991-3990-71EC-D5AD-7880992A93CC}"/>
              </a:ext>
            </a:extLst>
          </p:cNvPr>
          <p:cNvCxnSpPr>
            <a:stCxn id="71" idx="2"/>
            <a:endCxn id="57" idx="3"/>
          </p:cNvCxnSpPr>
          <p:nvPr/>
        </p:nvCxnSpPr>
        <p:spPr>
          <a:xfrm>
            <a:off x="17013710" y="7317568"/>
            <a:ext cx="0" cy="5343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Oval 80">
            <a:extLst>
              <a:ext uri="{FF2B5EF4-FFF2-40B4-BE49-F238E27FC236}">
                <a16:creationId xmlns:a16="http://schemas.microsoft.com/office/drawing/2014/main" id="{84044E21-6E6A-4EA7-68BB-E907DC14C9A1}"/>
              </a:ext>
            </a:extLst>
          </p:cNvPr>
          <p:cNvSpPr/>
          <p:nvPr/>
        </p:nvSpPr>
        <p:spPr>
          <a:xfrm>
            <a:off x="13512416" y="4271720"/>
            <a:ext cx="584584" cy="374197"/>
          </a:xfrm>
          <a:prstGeom prst="ellipse">
            <a:avLst/>
          </a:prstGeom>
          <a:noFill/>
          <a:ln w="28575">
            <a:solidFill>
              <a:srgbClr val="008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3" name="Oval 82">
            <a:extLst>
              <a:ext uri="{FF2B5EF4-FFF2-40B4-BE49-F238E27FC236}">
                <a16:creationId xmlns:a16="http://schemas.microsoft.com/office/drawing/2014/main" id="{D3696092-D313-1AD4-9B98-323ED945D640}"/>
              </a:ext>
            </a:extLst>
          </p:cNvPr>
          <p:cNvSpPr/>
          <p:nvPr/>
        </p:nvSpPr>
        <p:spPr>
          <a:xfrm>
            <a:off x="9984062" y="4229656"/>
            <a:ext cx="1013176" cy="374197"/>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4" name="TextBox 83">
            <a:extLst>
              <a:ext uri="{FF2B5EF4-FFF2-40B4-BE49-F238E27FC236}">
                <a16:creationId xmlns:a16="http://schemas.microsoft.com/office/drawing/2014/main" id="{4F443C62-57EA-68E1-3850-F1196C72EEEA}"/>
              </a:ext>
            </a:extLst>
          </p:cNvPr>
          <p:cNvSpPr txBox="1"/>
          <p:nvPr/>
        </p:nvSpPr>
        <p:spPr>
          <a:xfrm>
            <a:off x="13138633" y="7068134"/>
            <a:ext cx="641842" cy="400110"/>
          </a:xfrm>
          <a:prstGeom prst="rect">
            <a:avLst/>
          </a:prstGeom>
          <a:noFill/>
        </p:spPr>
        <p:txBody>
          <a:bodyPr wrap="none" rtlCol="0">
            <a:spAutoFit/>
          </a:bodyPr>
          <a:lstStyle/>
          <a:p>
            <a:r>
              <a:rPr lang="tr-TR" sz="2000" dirty="0"/>
              <a:t>Çıktı</a:t>
            </a:r>
          </a:p>
        </p:txBody>
      </p:sp>
      <p:cxnSp>
        <p:nvCxnSpPr>
          <p:cNvPr id="86" name="Connector: Elbow 85">
            <a:extLst>
              <a:ext uri="{FF2B5EF4-FFF2-40B4-BE49-F238E27FC236}">
                <a16:creationId xmlns:a16="http://schemas.microsoft.com/office/drawing/2014/main" id="{60D21634-C819-F501-ABBF-C2D58CD2B99A}"/>
              </a:ext>
            </a:extLst>
          </p:cNvPr>
          <p:cNvCxnSpPr>
            <a:cxnSpLocks/>
            <a:stCxn id="55" idx="3"/>
          </p:cNvCxnSpPr>
          <p:nvPr/>
        </p:nvCxnSpPr>
        <p:spPr>
          <a:xfrm>
            <a:off x="13326618" y="2254091"/>
            <a:ext cx="4637844" cy="4070434"/>
          </a:xfrm>
          <a:prstGeom prst="bentConnector3">
            <a:avLst>
              <a:gd name="adj1" fmla="val 104876"/>
            </a:avLst>
          </a:prstGeom>
        </p:spPr>
        <p:style>
          <a:lnRef idx="2">
            <a:schemeClr val="accent1"/>
          </a:lnRef>
          <a:fillRef idx="0">
            <a:schemeClr val="accent1"/>
          </a:fillRef>
          <a:effectRef idx="1">
            <a:schemeClr val="accent1"/>
          </a:effectRef>
          <a:fontRef idx="minor">
            <a:schemeClr val="tx1"/>
          </a:fontRef>
        </p:style>
      </p:cxnSp>
      <p:cxnSp>
        <p:nvCxnSpPr>
          <p:cNvPr id="95" name="Connector: Elbow 94">
            <a:extLst>
              <a:ext uri="{FF2B5EF4-FFF2-40B4-BE49-F238E27FC236}">
                <a16:creationId xmlns:a16="http://schemas.microsoft.com/office/drawing/2014/main" id="{0190482E-5372-2F28-8FE7-3E60ADE9C240}"/>
              </a:ext>
            </a:extLst>
          </p:cNvPr>
          <p:cNvCxnSpPr>
            <a:cxnSpLocks/>
          </p:cNvCxnSpPr>
          <p:nvPr/>
        </p:nvCxnSpPr>
        <p:spPr>
          <a:xfrm rot="10800000" flipV="1">
            <a:off x="17388982" y="6322108"/>
            <a:ext cx="575480" cy="216298"/>
          </a:xfrm>
          <a:prstGeom prst="bentConnector3">
            <a:avLst>
              <a:gd name="adj1" fmla="val 100316"/>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Dikdörtgen 9">
            <a:extLst>
              <a:ext uri="{FF2B5EF4-FFF2-40B4-BE49-F238E27FC236}">
                <a16:creationId xmlns:a16="http://schemas.microsoft.com/office/drawing/2014/main" id="{F24E28F9-2D13-4D30-8CF8-EE16954504A4}"/>
              </a:ext>
            </a:extLst>
          </p:cNvPr>
          <p:cNvSpPr/>
          <p:nvPr/>
        </p:nvSpPr>
        <p:spPr>
          <a:xfrm>
            <a:off x="3603768" y="5118703"/>
            <a:ext cx="1784063" cy="8853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tr-TR" dirty="0"/>
              <a:t>Veri Seti</a:t>
            </a:r>
          </a:p>
        </p:txBody>
      </p:sp>
      <p:sp>
        <p:nvSpPr>
          <p:cNvPr id="15" name="Dikdörtgen: Köşeleri Yuvarlatılmış 14">
            <a:extLst>
              <a:ext uri="{FF2B5EF4-FFF2-40B4-BE49-F238E27FC236}">
                <a16:creationId xmlns:a16="http://schemas.microsoft.com/office/drawing/2014/main" id="{277732E7-7866-457B-A25C-F5504B3E5E45}"/>
              </a:ext>
            </a:extLst>
          </p:cNvPr>
          <p:cNvSpPr/>
          <p:nvPr/>
        </p:nvSpPr>
        <p:spPr>
          <a:xfrm>
            <a:off x="3581399" y="6304604"/>
            <a:ext cx="1828800" cy="870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YOLO modeli Eğitimi</a:t>
            </a:r>
          </a:p>
        </p:txBody>
      </p:sp>
      <p:sp>
        <p:nvSpPr>
          <p:cNvPr id="17" name="Elmas 16">
            <a:extLst>
              <a:ext uri="{FF2B5EF4-FFF2-40B4-BE49-F238E27FC236}">
                <a16:creationId xmlns:a16="http://schemas.microsoft.com/office/drawing/2014/main" id="{6688095D-D099-44BD-9EBA-6E5BEA497A40}"/>
              </a:ext>
            </a:extLst>
          </p:cNvPr>
          <p:cNvSpPr/>
          <p:nvPr/>
        </p:nvSpPr>
        <p:spPr>
          <a:xfrm>
            <a:off x="3009899" y="7401797"/>
            <a:ext cx="2971800" cy="1359157"/>
          </a:xfrm>
          <a:prstGeom prst="diamond">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Sınıflandırma Doğru mu?</a:t>
            </a:r>
          </a:p>
        </p:txBody>
      </p:sp>
      <p:sp>
        <p:nvSpPr>
          <p:cNvPr id="20" name="Yamuk 19">
            <a:extLst>
              <a:ext uri="{FF2B5EF4-FFF2-40B4-BE49-F238E27FC236}">
                <a16:creationId xmlns:a16="http://schemas.microsoft.com/office/drawing/2014/main" id="{2D484B50-590C-4838-BF5C-D78114050ED3}"/>
              </a:ext>
            </a:extLst>
          </p:cNvPr>
          <p:cNvSpPr/>
          <p:nvPr/>
        </p:nvSpPr>
        <p:spPr>
          <a:xfrm>
            <a:off x="6865485" y="6289040"/>
            <a:ext cx="1711012" cy="966400"/>
          </a:xfrm>
          <a:prstGeom prst="trapezoi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Veri Artırma Aşaması</a:t>
            </a:r>
          </a:p>
        </p:txBody>
      </p:sp>
      <p:cxnSp>
        <p:nvCxnSpPr>
          <p:cNvPr id="29" name="Bağlayıcı: Dirsek 28">
            <a:extLst>
              <a:ext uri="{FF2B5EF4-FFF2-40B4-BE49-F238E27FC236}">
                <a16:creationId xmlns:a16="http://schemas.microsoft.com/office/drawing/2014/main" id="{1AB5F782-B1D0-4202-9F0C-9DF195C53608}"/>
              </a:ext>
            </a:extLst>
          </p:cNvPr>
          <p:cNvCxnSpPr>
            <a:stCxn id="10" idx="2"/>
            <a:endCxn id="15" idx="0"/>
          </p:cNvCxnSpPr>
          <p:nvPr/>
        </p:nvCxnSpPr>
        <p:spPr>
          <a:xfrm rot="5400000">
            <a:off x="4345529" y="6154332"/>
            <a:ext cx="300543"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Düz Ok Bağlayıcısı 30">
            <a:extLst>
              <a:ext uri="{FF2B5EF4-FFF2-40B4-BE49-F238E27FC236}">
                <a16:creationId xmlns:a16="http://schemas.microsoft.com/office/drawing/2014/main" id="{39A2B3AF-F0C1-4148-9DFB-6D7CE75104C2}"/>
              </a:ext>
            </a:extLst>
          </p:cNvPr>
          <p:cNvCxnSpPr>
            <a:stCxn id="15" idx="2"/>
            <a:endCxn id="17" idx="0"/>
          </p:cNvCxnSpPr>
          <p:nvPr/>
        </p:nvCxnSpPr>
        <p:spPr>
          <a:xfrm>
            <a:off x="4495799" y="7175234"/>
            <a:ext cx="0" cy="226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Bağlayıcı: Dirsek 32">
            <a:extLst>
              <a:ext uri="{FF2B5EF4-FFF2-40B4-BE49-F238E27FC236}">
                <a16:creationId xmlns:a16="http://schemas.microsoft.com/office/drawing/2014/main" id="{5B269403-C286-4737-94CB-6DCC9B146F64}"/>
              </a:ext>
            </a:extLst>
          </p:cNvPr>
          <p:cNvCxnSpPr>
            <a:cxnSpLocks/>
            <a:stCxn id="17" idx="3"/>
            <a:endCxn id="20" idx="2"/>
          </p:cNvCxnSpPr>
          <p:nvPr/>
        </p:nvCxnSpPr>
        <p:spPr>
          <a:xfrm flipV="1">
            <a:off x="5981699" y="7255440"/>
            <a:ext cx="1739292" cy="82593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Bağlayıcı: Dirsek 44">
            <a:extLst>
              <a:ext uri="{FF2B5EF4-FFF2-40B4-BE49-F238E27FC236}">
                <a16:creationId xmlns:a16="http://schemas.microsoft.com/office/drawing/2014/main" id="{454CF23F-2C29-4E35-B423-DE5DF131AD1C}"/>
              </a:ext>
            </a:extLst>
          </p:cNvPr>
          <p:cNvCxnSpPr>
            <a:cxnSpLocks/>
            <a:stCxn id="20" idx="0"/>
            <a:endCxn id="10" idx="3"/>
          </p:cNvCxnSpPr>
          <p:nvPr/>
        </p:nvCxnSpPr>
        <p:spPr>
          <a:xfrm rot="16200000" flipV="1">
            <a:off x="6190582" y="4758631"/>
            <a:ext cx="727658" cy="233316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Dikdörtgen: Köşeleri Yuvarlatılmış 47">
            <a:extLst>
              <a:ext uri="{FF2B5EF4-FFF2-40B4-BE49-F238E27FC236}">
                <a16:creationId xmlns:a16="http://schemas.microsoft.com/office/drawing/2014/main" id="{5363DABB-9574-431A-9C3D-9FD8C6F95E0B}"/>
              </a:ext>
            </a:extLst>
          </p:cNvPr>
          <p:cNvSpPr/>
          <p:nvPr/>
        </p:nvSpPr>
        <p:spPr>
          <a:xfrm>
            <a:off x="529665" y="7730998"/>
            <a:ext cx="1210667" cy="713212"/>
          </a:xfrm>
          <a:prstGeom prst="roundRect">
            <a:avLst/>
          </a:prstGeom>
          <a:solidFill>
            <a:srgbClr val="00B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Teşhis</a:t>
            </a:r>
          </a:p>
        </p:txBody>
      </p:sp>
      <p:cxnSp>
        <p:nvCxnSpPr>
          <p:cNvPr id="58" name="Düz Ok Bağlayıcısı 57">
            <a:extLst>
              <a:ext uri="{FF2B5EF4-FFF2-40B4-BE49-F238E27FC236}">
                <a16:creationId xmlns:a16="http://schemas.microsoft.com/office/drawing/2014/main" id="{6D9ED47C-A876-40F8-A29C-B4A85F6EBF4C}"/>
              </a:ext>
            </a:extLst>
          </p:cNvPr>
          <p:cNvCxnSpPr>
            <a:stCxn id="17" idx="1"/>
            <a:endCxn id="48" idx="3"/>
          </p:cNvCxnSpPr>
          <p:nvPr/>
        </p:nvCxnSpPr>
        <p:spPr>
          <a:xfrm flipH="1">
            <a:off x="1740332" y="8081376"/>
            <a:ext cx="1269567" cy="6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Metin kutusu 60">
            <a:extLst>
              <a:ext uri="{FF2B5EF4-FFF2-40B4-BE49-F238E27FC236}">
                <a16:creationId xmlns:a16="http://schemas.microsoft.com/office/drawing/2014/main" id="{8273E3C1-EF91-427D-A33B-6CAECD1516F9}"/>
              </a:ext>
            </a:extLst>
          </p:cNvPr>
          <p:cNvSpPr txBox="1"/>
          <p:nvPr/>
        </p:nvSpPr>
        <p:spPr>
          <a:xfrm>
            <a:off x="5949227" y="7741460"/>
            <a:ext cx="672492" cy="369332"/>
          </a:xfrm>
          <a:prstGeom prst="rect">
            <a:avLst/>
          </a:prstGeom>
          <a:noFill/>
        </p:spPr>
        <p:txBody>
          <a:bodyPr wrap="none" rtlCol="0">
            <a:spAutoFit/>
          </a:bodyPr>
          <a:lstStyle/>
          <a:p>
            <a:r>
              <a:rPr lang="tr-TR" dirty="0"/>
              <a:t>Hayır</a:t>
            </a:r>
          </a:p>
        </p:txBody>
      </p:sp>
      <p:sp>
        <p:nvSpPr>
          <p:cNvPr id="62" name="Metin kutusu 61">
            <a:extLst>
              <a:ext uri="{FF2B5EF4-FFF2-40B4-BE49-F238E27FC236}">
                <a16:creationId xmlns:a16="http://schemas.microsoft.com/office/drawing/2014/main" id="{8291B957-D953-48DF-8679-6785B1C99D2C}"/>
              </a:ext>
            </a:extLst>
          </p:cNvPr>
          <p:cNvSpPr txBox="1"/>
          <p:nvPr/>
        </p:nvSpPr>
        <p:spPr>
          <a:xfrm>
            <a:off x="2409079" y="7726342"/>
            <a:ext cx="584584" cy="369332"/>
          </a:xfrm>
          <a:prstGeom prst="rect">
            <a:avLst/>
          </a:prstGeom>
          <a:noFill/>
        </p:spPr>
        <p:txBody>
          <a:bodyPr wrap="none" rtlCol="0">
            <a:spAutoFit/>
          </a:bodyPr>
          <a:lstStyle/>
          <a:p>
            <a:r>
              <a:rPr lang="tr-TR" dirty="0"/>
              <a:t>Evet</a:t>
            </a:r>
          </a:p>
        </p:txBody>
      </p:sp>
      <p:sp>
        <p:nvSpPr>
          <p:cNvPr id="3" name="AutoShape 102">
            <a:extLst>
              <a:ext uri="{FF2B5EF4-FFF2-40B4-BE49-F238E27FC236}">
                <a16:creationId xmlns:a16="http://schemas.microsoft.com/office/drawing/2014/main" id="{D25D4B18-0317-36AC-DB56-5F710E5CDCCA}"/>
              </a:ext>
            </a:extLst>
          </p:cNvPr>
          <p:cNvSpPr/>
          <p:nvPr/>
        </p:nvSpPr>
        <p:spPr>
          <a:xfrm flipV="1">
            <a:off x="7772400" y="9182100"/>
            <a:ext cx="9824752" cy="20032"/>
          </a:xfrm>
          <a:prstGeom prst="line">
            <a:avLst/>
          </a:prstGeom>
          <a:ln w="38100" cap="flat">
            <a:solidFill>
              <a:srgbClr val="344C54"/>
            </a:solidFill>
            <a:prstDash val="solid"/>
            <a:headEnd type="none" w="sm" len="sm"/>
            <a:tailEnd type="none" w="sm" len="sm"/>
          </a:ln>
        </p:spPr>
        <p:txBody>
          <a:bodyPr/>
          <a:lstStyle/>
          <a:p>
            <a:endParaRPr lang="tr-TR" dirty="0"/>
          </a:p>
        </p:txBody>
      </p:sp>
      <p:sp>
        <p:nvSpPr>
          <p:cNvPr id="8" name="TextBox 114">
            <a:extLst>
              <a:ext uri="{FF2B5EF4-FFF2-40B4-BE49-F238E27FC236}">
                <a16:creationId xmlns:a16="http://schemas.microsoft.com/office/drawing/2014/main" id="{652F4815-4FA7-5568-9223-DF00639DDE8D}"/>
              </a:ext>
            </a:extLst>
          </p:cNvPr>
          <p:cNvSpPr txBox="1">
            <a:spLocks/>
          </p:cNvSpPr>
          <p:nvPr/>
        </p:nvSpPr>
        <p:spPr>
          <a:xfrm>
            <a:off x="365636" y="9179148"/>
            <a:ext cx="7994957" cy="256480"/>
          </a:xfrm>
          <a:prstGeom prst="rect">
            <a:avLst/>
          </a:prstGeom>
        </p:spPr>
        <p:txBody>
          <a:bodyPr wrap="square" lIns="0" tIns="0" rIns="0" bIns="0" rtlCol="0" anchor="t">
            <a:spAutoFit/>
          </a:bodyPr>
          <a:lstStyle/>
          <a:p>
            <a:pPr algn="ctr">
              <a:lnSpc>
                <a:spcPts val="2000"/>
              </a:lnSpc>
              <a:spcBef>
                <a:spcPct val="0"/>
              </a:spcBef>
            </a:pPr>
            <a:r>
              <a:rPr lang="en-US" dirty="0">
                <a:solidFill>
                  <a:srgbClr val="1A426A"/>
                </a:solidFill>
                <a:latin typeface="Active Heart"/>
              </a:rPr>
              <a:t>202</a:t>
            </a:r>
            <a:r>
              <a:rPr lang="tr-TR" dirty="0">
                <a:solidFill>
                  <a:srgbClr val="1A426A"/>
                </a:solidFill>
                <a:latin typeface="Active Heart"/>
              </a:rPr>
              <a:t>5</a:t>
            </a:r>
            <a:r>
              <a:rPr lang="en-US" dirty="0">
                <a:solidFill>
                  <a:srgbClr val="1A426A"/>
                </a:solidFill>
                <a:latin typeface="Active Heart"/>
              </a:rPr>
              <a:t> TEKNOFEST </a:t>
            </a:r>
            <a:r>
              <a:rPr lang="tr-TR" dirty="0">
                <a:solidFill>
                  <a:srgbClr val="1A426A"/>
                </a:solidFill>
                <a:latin typeface="Active Heart"/>
              </a:rPr>
              <a:t>İSTANBUL SAĞLIKTA YAPAY ZEKA YARIŞMASI</a:t>
            </a:r>
            <a:endParaRPr lang="en-US" dirty="0">
              <a:solidFill>
                <a:srgbClr val="1A426A"/>
              </a:solidFill>
              <a:latin typeface="Active Heart"/>
            </a:endParaRPr>
          </a:p>
        </p:txBody>
      </p:sp>
    </p:spTree>
    <p:extLst>
      <p:ext uri="{BB962C8B-B14F-4D97-AF65-F5344CB8AC3E}">
        <p14:creationId xmlns:p14="http://schemas.microsoft.com/office/powerpoint/2010/main" val="386883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9" grpId="0" animBg="1"/>
      <p:bldP spid="19" grpId="0" animBg="1"/>
      <p:bldP spid="21" grpId="0" animBg="1"/>
      <p:bldP spid="24" grpId="0" animBg="1"/>
      <p:bldP spid="39" grpId="0"/>
      <p:bldP spid="40" grpId="0"/>
      <p:bldP spid="51" grpId="0"/>
      <p:bldP spid="52" grpId="0"/>
      <p:bldP spid="55" grpId="0"/>
      <p:bldP spid="56" grpId="0"/>
      <p:bldP spid="57" grpId="0" animBg="1"/>
      <p:bldP spid="71" grpId="0" animBg="1"/>
      <p:bldP spid="81" grpId="0" animBg="1"/>
      <p:bldP spid="83" grpId="0" animBg="1"/>
      <p:bldP spid="84" grpId="0"/>
      <p:bldP spid="10" grpId="0" animBg="1"/>
      <p:bldP spid="15" grpId="0" animBg="1"/>
      <p:bldP spid="17" grpId="0" animBg="1"/>
      <p:bldP spid="20" grpId="0" animBg="1"/>
      <p:bldP spid="48" grpId="0" animBg="1"/>
      <p:bldP spid="61"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0081A-0FC8-9CEF-65EA-53F8CCCF198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B7B0C8C-5A32-20E3-E62E-EB997F58FC78}"/>
              </a:ext>
            </a:extLst>
          </p:cNvPr>
          <p:cNvSpPr/>
          <p:nvPr/>
        </p:nvSpPr>
        <p:spPr>
          <a:xfrm>
            <a:off x="619895" y="1714500"/>
            <a:ext cx="16980723" cy="0"/>
          </a:xfrm>
          <a:prstGeom prst="line">
            <a:avLst/>
          </a:prstGeom>
          <a:ln w="38100" cap="flat">
            <a:solidFill>
              <a:srgbClr val="344C54"/>
            </a:solidFill>
            <a:prstDash val="solid"/>
            <a:headEnd type="none" w="sm" len="sm"/>
            <a:tailEnd type="none" w="sm" len="sm"/>
          </a:ln>
        </p:spPr>
        <p:txBody>
          <a:bodyPr/>
          <a:lstStyle/>
          <a:p>
            <a:endParaRPr lang="tr-TR"/>
          </a:p>
        </p:txBody>
      </p:sp>
      <p:sp>
        <p:nvSpPr>
          <p:cNvPr id="4" name="Freeform 4">
            <a:extLst>
              <a:ext uri="{FF2B5EF4-FFF2-40B4-BE49-F238E27FC236}">
                <a16:creationId xmlns:a16="http://schemas.microsoft.com/office/drawing/2014/main" id="{C770EC59-6CCE-F916-C8AF-D233216CCBD7}"/>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288D10F4-43A8-FFDB-9AF0-7D10AD222AB8}"/>
              </a:ext>
            </a:extLst>
          </p:cNvPr>
          <p:cNvSpPr/>
          <p:nvPr/>
        </p:nvSpPr>
        <p:spPr>
          <a:xfrm>
            <a:off x="326688" y="9054823"/>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14" name="TextBox 14">
            <a:extLst>
              <a:ext uri="{FF2B5EF4-FFF2-40B4-BE49-F238E27FC236}">
                <a16:creationId xmlns:a16="http://schemas.microsoft.com/office/drawing/2014/main" id="{8A632656-0383-7A60-FBFE-DA05217379C8}"/>
              </a:ext>
            </a:extLst>
          </p:cNvPr>
          <p:cNvSpPr txBox="1">
            <a:spLocks noGrp="1" noRot="1" noMove="1" noResize="1" noEditPoints="1" noAdjustHandles="1" noChangeArrowheads="1" noChangeShapeType="1"/>
          </p:cNvSpPr>
          <p:nvPr/>
        </p:nvSpPr>
        <p:spPr>
          <a:xfrm>
            <a:off x="17964460" y="9607673"/>
            <a:ext cx="115342" cy="519822"/>
          </a:xfrm>
          <a:prstGeom prst="rect">
            <a:avLst/>
          </a:prstGeom>
        </p:spPr>
        <p:txBody>
          <a:bodyPr lIns="0" tIns="0" rIns="0" bIns="0" rtlCol="0" anchor="t">
            <a:spAutoFit/>
          </a:bodyPr>
          <a:lstStyle/>
          <a:p>
            <a:pPr algn="ctr">
              <a:lnSpc>
                <a:spcPts val="4759"/>
              </a:lnSpc>
            </a:pPr>
            <a:r>
              <a:rPr lang="en-US" sz="3399" dirty="0">
                <a:solidFill>
                  <a:srgbClr val="1A426A"/>
                </a:solidFill>
                <a:latin typeface="Active Heart"/>
              </a:rPr>
              <a:t>5</a:t>
            </a:r>
          </a:p>
        </p:txBody>
      </p:sp>
      <p:sp>
        <p:nvSpPr>
          <p:cNvPr id="16" name="TextBox 15">
            <a:extLst>
              <a:ext uri="{FF2B5EF4-FFF2-40B4-BE49-F238E27FC236}">
                <a16:creationId xmlns:a16="http://schemas.microsoft.com/office/drawing/2014/main" id="{5125970E-846F-DD56-F102-3ECE53733B67}"/>
              </a:ext>
            </a:extLst>
          </p:cNvPr>
          <p:cNvSpPr txBox="1"/>
          <p:nvPr/>
        </p:nvSpPr>
        <p:spPr>
          <a:xfrm>
            <a:off x="1905001" y="388504"/>
            <a:ext cx="14630399" cy="913070"/>
          </a:xfrm>
          <a:prstGeom prst="rect">
            <a:avLst/>
          </a:prstGeom>
          <a:noFill/>
        </p:spPr>
        <p:txBody>
          <a:bodyPr wrap="square">
            <a:spAutoFit/>
          </a:bodyPr>
          <a:lstStyle/>
          <a:p>
            <a:pPr algn="ctr">
              <a:lnSpc>
                <a:spcPts val="6399"/>
              </a:lnSpc>
              <a:spcBef>
                <a:spcPct val="0"/>
              </a:spcBef>
            </a:pPr>
            <a:r>
              <a:rPr lang="tr-TR" sz="6400" b="1" dirty="0">
                <a:solidFill>
                  <a:schemeClr val="tx2"/>
                </a:solidFill>
                <a:latin typeface="Active Heart" panose="020B0604020202020204" charset="-128"/>
                <a:ea typeface="Active Heart" panose="020B0604020202020204" charset="-128"/>
              </a:rPr>
              <a:t>Ek Veri Kullanımı ve Açıklık</a:t>
            </a:r>
            <a:endParaRPr lang="en-US" sz="6400" dirty="0">
              <a:solidFill>
                <a:schemeClr val="tx2"/>
              </a:solidFill>
              <a:latin typeface="Active Heart" panose="020B0604020202020204" charset="-128"/>
              <a:ea typeface="Active Heart" panose="020B0604020202020204" charset="-128"/>
            </a:endParaRPr>
          </a:p>
        </p:txBody>
      </p:sp>
      <p:pic>
        <p:nvPicPr>
          <p:cNvPr id="22" name="Picture 21" descr="Blue text on a black background&#10;&#10;AI-generated content may be incorrect.">
            <a:extLst>
              <a:ext uri="{FF2B5EF4-FFF2-40B4-BE49-F238E27FC236}">
                <a16:creationId xmlns:a16="http://schemas.microsoft.com/office/drawing/2014/main" id="{01D7706C-5E62-3883-8358-B52ED5A94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1600" y="32262"/>
            <a:ext cx="1634462" cy="1634462"/>
          </a:xfrm>
          <a:prstGeom prst="rect">
            <a:avLst/>
          </a:prstGeom>
        </p:spPr>
      </p:pic>
      <p:sp>
        <p:nvSpPr>
          <p:cNvPr id="23" name="Freeform 3">
            <a:extLst>
              <a:ext uri="{FF2B5EF4-FFF2-40B4-BE49-F238E27FC236}">
                <a16:creationId xmlns:a16="http://schemas.microsoft.com/office/drawing/2014/main" id="{65D0E2AD-3F8F-D12C-C9D8-E45AEE72BAA9}"/>
              </a:ext>
            </a:extLst>
          </p:cNvPr>
          <p:cNvSpPr/>
          <p:nvPr/>
        </p:nvSpPr>
        <p:spPr>
          <a:xfrm>
            <a:off x="41938" y="-19993"/>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6"/>
            <a:stretch>
              <a:fillRect/>
            </a:stretch>
          </a:blipFill>
        </p:spPr>
        <p:txBody>
          <a:bodyPr/>
          <a:lstStyle/>
          <a:p>
            <a:endParaRPr lang="tr-TR"/>
          </a:p>
        </p:txBody>
      </p:sp>
      <p:sp>
        <p:nvSpPr>
          <p:cNvPr id="7" name="TextBox 9">
            <a:extLst>
              <a:ext uri="{FF2B5EF4-FFF2-40B4-BE49-F238E27FC236}">
                <a16:creationId xmlns:a16="http://schemas.microsoft.com/office/drawing/2014/main" id="{E123CB76-791F-662A-FD49-2E9CED7BD428}"/>
              </a:ext>
            </a:extLst>
          </p:cNvPr>
          <p:cNvSpPr txBox="1"/>
          <p:nvPr/>
        </p:nvSpPr>
        <p:spPr>
          <a:xfrm>
            <a:off x="1806092" y="2400300"/>
            <a:ext cx="10671531" cy="5938613"/>
          </a:xfrm>
          <a:prstGeom prst="rect">
            <a:avLst/>
          </a:prstGeom>
        </p:spPr>
        <p:txBody>
          <a:bodyPr wrap="square" lIns="0" tIns="0" rIns="0" bIns="0" rtlCol="0" anchor="t">
            <a:spAutoFit/>
          </a:bodyPr>
          <a:lstStyle/>
          <a:p>
            <a:pPr marL="651510" lvl="1" indent="-457200">
              <a:lnSpc>
                <a:spcPts val="2880"/>
              </a:lnSpc>
              <a:buAutoNum type="arabicPeriod"/>
            </a:pPr>
            <a:r>
              <a:rPr lang="tr-TR" sz="2400" b="1" dirty="0">
                <a:ea typeface="+mn-lt"/>
                <a:cs typeface="+mn-lt"/>
              </a:rPr>
              <a:t>KAGGLE </a:t>
            </a:r>
            <a:r>
              <a:rPr lang="tr-TR" sz="2700" b="1" dirty="0">
                <a:solidFill>
                  <a:srgbClr val="202124"/>
                </a:solidFill>
                <a:ea typeface="+mn-lt"/>
                <a:cs typeface="+mn-lt"/>
              </a:rPr>
              <a:t>Brain </a:t>
            </a:r>
            <a:r>
              <a:rPr lang="tr-TR" sz="2700" b="1" dirty="0" err="1">
                <a:solidFill>
                  <a:srgbClr val="202124"/>
                </a:solidFill>
                <a:ea typeface="+mn-lt"/>
                <a:cs typeface="+mn-lt"/>
              </a:rPr>
              <a:t>Stroke</a:t>
            </a:r>
            <a:r>
              <a:rPr lang="tr-TR" sz="2700" b="1" dirty="0">
                <a:solidFill>
                  <a:srgbClr val="202124"/>
                </a:solidFill>
                <a:ea typeface="+mn-lt"/>
                <a:cs typeface="+mn-lt"/>
              </a:rPr>
              <a:t> CT Image </a:t>
            </a:r>
            <a:r>
              <a:rPr lang="tr-TR" sz="2700" b="1" dirty="0" err="1">
                <a:solidFill>
                  <a:srgbClr val="202124"/>
                </a:solidFill>
                <a:ea typeface="+mn-lt"/>
                <a:cs typeface="+mn-lt"/>
              </a:rPr>
              <a:t>Dataset</a:t>
            </a:r>
            <a:r>
              <a:rPr lang="tr-TR" sz="2700" b="1" dirty="0">
                <a:solidFill>
                  <a:srgbClr val="202124"/>
                </a:solidFill>
                <a:ea typeface="+mn-lt"/>
                <a:cs typeface="+mn-lt"/>
              </a:rPr>
              <a:t>:</a:t>
            </a:r>
            <a:br>
              <a:rPr lang="tr-TR" sz="2700" b="1" dirty="0">
                <a:solidFill>
                  <a:srgbClr val="202124"/>
                </a:solidFill>
                <a:ea typeface="+mn-lt"/>
                <a:cs typeface="+mn-lt"/>
              </a:rPr>
            </a:br>
            <a:r>
              <a:rPr lang="tr-TR" sz="2400" dirty="0">
                <a:ea typeface="+mn-lt"/>
                <a:cs typeface="+mn-lt"/>
              </a:rPr>
              <a:t>TEKNOFEST yarışması için sağlanan resmi veri setine ek olarak, modelin genellenebilirliğini artırmak amacıyla </a:t>
            </a:r>
            <a:r>
              <a:rPr lang="tr-TR" sz="2400" dirty="0" err="1">
                <a:ea typeface="+mn-lt"/>
                <a:cs typeface="+mn-lt"/>
              </a:rPr>
              <a:t>Kaggle</a:t>
            </a:r>
            <a:r>
              <a:rPr lang="tr-TR" sz="2400" dirty="0">
                <a:ea typeface="+mn-lt"/>
                <a:cs typeface="+mn-lt"/>
              </a:rPr>
              <a:t> platformunda yer alan açık kaynaklı beyin BT (CT) görüntü veri setlerinden yararlanılmıştır. Tamamen açık kaynaklıdır.</a:t>
            </a:r>
          </a:p>
          <a:p>
            <a:pPr marL="651510" lvl="1" indent="-457200">
              <a:lnSpc>
                <a:spcPts val="2880"/>
              </a:lnSpc>
              <a:buAutoNum type="arabicPeriod"/>
            </a:pPr>
            <a:endParaRPr lang="tr-TR" sz="2400" dirty="0">
              <a:ea typeface="Calibri"/>
              <a:cs typeface="Calibri"/>
            </a:endParaRPr>
          </a:p>
          <a:p>
            <a:pPr marL="651510" lvl="1" indent="-457200">
              <a:lnSpc>
                <a:spcPts val="2880"/>
              </a:lnSpc>
              <a:buAutoNum type="arabicPeriod"/>
            </a:pPr>
            <a:endParaRPr lang="tr-TR" sz="2400" dirty="0">
              <a:ea typeface="Calibri"/>
              <a:cs typeface="Calibri"/>
            </a:endParaRPr>
          </a:p>
          <a:p>
            <a:pPr marL="651510" lvl="1" indent="-457200">
              <a:lnSpc>
                <a:spcPts val="2880"/>
              </a:lnSpc>
              <a:buAutoNum type="arabicPeriod"/>
            </a:pPr>
            <a:r>
              <a:rPr lang="tr-TR" sz="2400" b="1" dirty="0">
                <a:ea typeface="Calibri"/>
                <a:cs typeface="Calibri"/>
              </a:rPr>
              <a:t>2021 Teknofest Veriseti:</a:t>
            </a:r>
            <a:br>
              <a:rPr lang="tr-TR" sz="2400" b="1" dirty="0">
                <a:ea typeface="Calibri"/>
                <a:cs typeface="Calibri"/>
              </a:rPr>
            </a:br>
            <a:r>
              <a:rPr lang="tr-TR" sz="2400" dirty="0">
                <a:ea typeface="Calibri"/>
                <a:cs typeface="Calibri"/>
              </a:rPr>
              <a:t>2021 yılında gerçekleşen yarışmada kullanılan veri seti İnme Var/Yok sınıflandırmasını yapmak üzere ek veri olarak kullanılmıştır.</a:t>
            </a:r>
          </a:p>
          <a:p>
            <a:pPr marL="651510" lvl="1" indent="-457200">
              <a:lnSpc>
                <a:spcPts val="2880"/>
              </a:lnSpc>
              <a:buAutoNum type="arabicPeriod"/>
            </a:pPr>
            <a:endParaRPr lang="tr-TR" sz="2400" dirty="0">
              <a:ea typeface="Calibri"/>
              <a:cs typeface="Calibri"/>
            </a:endParaRPr>
          </a:p>
          <a:p>
            <a:pPr marL="651510" lvl="1" indent="-457200">
              <a:lnSpc>
                <a:spcPts val="2880"/>
              </a:lnSpc>
              <a:buAutoNum type="arabicPeriod"/>
            </a:pPr>
            <a:endParaRPr lang="tr-TR" sz="2400" dirty="0">
              <a:ea typeface="Calibri"/>
              <a:cs typeface="Calibri"/>
            </a:endParaRPr>
          </a:p>
          <a:p>
            <a:pPr marL="651510" lvl="1" indent="-457200">
              <a:lnSpc>
                <a:spcPts val="2880"/>
              </a:lnSpc>
              <a:buAutoNum type="arabicPeriod"/>
            </a:pPr>
            <a:r>
              <a:rPr lang="tr-TR" sz="2400" b="1" dirty="0">
                <a:ea typeface="Calibri"/>
                <a:cs typeface="Calibri"/>
              </a:rPr>
              <a:t>SENTETİK Veri Oluşturma:</a:t>
            </a:r>
          </a:p>
          <a:p>
            <a:pPr marL="651510" lvl="2">
              <a:lnSpc>
                <a:spcPts val="2880"/>
              </a:lnSpc>
            </a:pPr>
            <a:r>
              <a:rPr lang="tr-TR" sz="2400" dirty="0">
                <a:ea typeface="Calibri"/>
                <a:cs typeface="Calibri"/>
              </a:rPr>
              <a:t>Veri setini zenginleştirmek amacıyla, açık kaynaklı difüzyon modelleri kullanarak sentetik veriler üretilmiştir. Ancak yapılan testler, bu verilerin model performansında istenen artışı sağlamadığını gösterdiği için nihai modele dahil edilmemiştir.</a:t>
            </a:r>
          </a:p>
        </p:txBody>
      </p:sp>
      <p:pic>
        <p:nvPicPr>
          <p:cNvPr id="3" name="Resim 2" descr="daire, siyah beyaz içeren bir resim&#10;&#10;Yapay zeka tarafından oluşturulmuş içerik yanlış olabilir.">
            <a:extLst>
              <a:ext uri="{FF2B5EF4-FFF2-40B4-BE49-F238E27FC236}">
                <a16:creationId xmlns:a16="http://schemas.microsoft.com/office/drawing/2014/main" id="{5302512C-01BF-0881-56A5-5938F6147420}"/>
              </a:ext>
            </a:extLst>
          </p:cNvPr>
          <p:cNvPicPr>
            <a:picLocks noChangeAspect="1"/>
          </p:cNvPicPr>
          <p:nvPr/>
        </p:nvPicPr>
        <p:blipFill>
          <a:blip r:embed="rId7"/>
          <a:stretch>
            <a:fillRect/>
          </a:stretch>
        </p:blipFill>
        <p:spPr>
          <a:xfrm>
            <a:off x="15314250" y="2907623"/>
            <a:ext cx="2637510" cy="2429822"/>
          </a:xfrm>
          <a:prstGeom prst="rect">
            <a:avLst/>
          </a:prstGeom>
        </p:spPr>
      </p:pic>
      <p:pic>
        <p:nvPicPr>
          <p:cNvPr id="6" name="Resim 5" descr="daire, küre, siyah beyaz, sanat içeren bir resim&#10;&#10;Yapay zeka tarafından oluşturulmuş içerik yanlış olabilir.">
            <a:extLst>
              <a:ext uri="{FF2B5EF4-FFF2-40B4-BE49-F238E27FC236}">
                <a16:creationId xmlns:a16="http://schemas.microsoft.com/office/drawing/2014/main" id="{07E14C2A-051F-77BC-C296-A6788798C5F6}"/>
              </a:ext>
            </a:extLst>
          </p:cNvPr>
          <p:cNvPicPr>
            <a:picLocks noChangeAspect="1"/>
          </p:cNvPicPr>
          <p:nvPr/>
        </p:nvPicPr>
        <p:blipFill>
          <a:blip r:embed="rId8"/>
          <a:stretch>
            <a:fillRect/>
          </a:stretch>
        </p:blipFill>
        <p:spPr>
          <a:xfrm>
            <a:off x="12735010" y="2904154"/>
            <a:ext cx="2459469" cy="2444329"/>
          </a:xfrm>
          <a:prstGeom prst="rect">
            <a:avLst/>
          </a:prstGeom>
        </p:spPr>
      </p:pic>
      <p:sp>
        <p:nvSpPr>
          <p:cNvPr id="9" name="TextBox 10">
            <a:extLst>
              <a:ext uri="{FF2B5EF4-FFF2-40B4-BE49-F238E27FC236}">
                <a16:creationId xmlns:a16="http://schemas.microsoft.com/office/drawing/2014/main" id="{D6CADC9C-8164-64C0-B8FA-7F748DE1080B}"/>
              </a:ext>
            </a:extLst>
          </p:cNvPr>
          <p:cNvSpPr txBox="1"/>
          <p:nvPr/>
        </p:nvSpPr>
        <p:spPr>
          <a:xfrm>
            <a:off x="1676400" y="9699574"/>
            <a:ext cx="13631461" cy="256480"/>
          </a:xfrm>
          <a:prstGeom prst="rect">
            <a:avLst/>
          </a:prstGeom>
          <a:ln w="19050">
            <a:solidFill>
              <a:srgbClr val="002060"/>
            </a:solidFill>
          </a:ln>
        </p:spPr>
        <p:txBody>
          <a:bodyPr wrap="square" lIns="0" tIns="0" rIns="0" bIns="0" rtlCol="0" anchor="t">
            <a:spAutoFit/>
          </a:bodyPr>
          <a:lstStyle/>
          <a:p>
            <a:pPr>
              <a:lnSpc>
                <a:spcPts val="2000"/>
              </a:lnSpc>
            </a:pPr>
            <a:r>
              <a:rPr lang="en-US" sz="2000" b="1" dirty="0">
                <a:solidFill>
                  <a:srgbClr val="1A426A"/>
                </a:solidFill>
                <a:latin typeface="Active Heart"/>
              </a:rPr>
              <a:t>TAKIM ADI:</a:t>
            </a:r>
            <a:r>
              <a:rPr lang="tr-TR" sz="2000" b="1" dirty="0">
                <a:solidFill>
                  <a:srgbClr val="1A426A"/>
                </a:solidFill>
                <a:latin typeface="Active Heart"/>
              </a:rPr>
              <a:t> MAJESTY</a:t>
            </a:r>
            <a:r>
              <a:rPr lang="en-US" sz="2000" b="1" dirty="0">
                <a:solidFill>
                  <a:srgbClr val="1A426A"/>
                </a:solidFill>
                <a:latin typeface="Active Heart"/>
              </a:rPr>
              <a:t>			TAKIM ID:</a:t>
            </a:r>
            <a:r>
              <a:rPr lang="tr-TR" sz="2000" b="1" dirty="0">
                <a:solidFill>
                  <a:srgbClr val="1A426A"/>
                </a:solidFill>
                <a:latin typeface="Active Heart"/>
              </a:rPr>
              <a:t> </a:t>
            </a:r>
            <a:r>
              <a:rPr lang="en-US" sz="2000" b="1" dirty="0">
                <a:solidFill>
                  <a:srgbClr val="1A426A"/>
                </a:solidFill>
                <a:latin typeface="Active Heart"/>
              </a:rPr>
              <a:t>742174 				BAŞVURU ID:</a:t>
            </a:r>
            <a:r>
              <a:rPr lang="tr-TR" sz="2000" b="1" dirty="0">
                <a:solidFill>
                  <a:srgbClr val="1A426A"/>
                </a:solidFill>
                <a:latin typeface="Active Heart"/>
              </a:rPr>
              <a:t> </a:t>
            </a:r>
            <a:r>
              <a:rPr lang="en-US" sz="2000" b="1" dirty="0">
                <a:solidFill>
                  <a:srgbClr val="1A426A"/>
                </a:solidFill>
                <a:latin typeface="Active Heart" panose="020B0604020202020204" charset="-128"/>
                <a:ea typeface="Active Heart" panose="020B0604020202020204" charset="-128"/>
                <a:cs typeface="+mn-lt"/>
              </a:rPr>
              <a:t>3627621</a:t>
            </a:r>
            <a:endParaRPr lang="en-US" sz="2000" b="1" dirty="0">
              <a:solidFill>
                <a:srgbClr val="1A426A"/>
              </a:solidFill>
              <a:latin typeface="Active Heart" panose="020B0604020202020204" charset="-128"/>
              <a:ea typeface="Active Heart" panose="020B0604020202020204" charset="-128"/>
            </a:endParaRPr>
          </a:p>
        </p:txBody>
      </p:sp>
      <p:pic>
        <p:nvPicPr>
          <p:cNvPr id="11" name="Resim 10">
            <a:extLst>
              <a:ext uri="{FF2B5EF4-FFF2-40B4-BE49-F238E27FC236}">
                <a16:creationId xmlns:a16="http://schemas.microsoft.com/office/drawing/2014/main" id="{112705E0-F902-4C65-93EC-3DCBCA39B0E0}"/>
              </a:ext>
            </a:extLst>
          </p:cNvPr>
          <p:cNvPicPr>
            <a:picLocks noChangeAspect="1"/>
          </p:cNvPicPr>
          <p:nvPr/>
        </p:nvPicPr>
        <p:blipFill>
          <a:blip r:embed="rId9"/>
          <a:stretch>
            <a:fillRect/>
          </a:stretch>
        </p:blipFill>
        <p:spPr>
          <a:xfrm>
            <a:off x="13964744" y="5723756"/>
            <a:ext cx="2857500" cy="2836069"/>
          </a:xfrm>
          <a:prstGeom prst="rect">
            <a:avLst/>
          </a:prstGeom>
        </p:spPr>
      </p:pic>
      <p:sp>
        <p:nvSpPr>
          <p:cNvPr id="12" name="Metin kutusu 11">
            <a:extLst>
              <a:ext uri="{FF2B5EF4-FFF2-40B4-BE49-F238E27FC236}">
                <a16:creationId xmlns:a16="http://schemas.microsoft.com/office/drawing/2014/main" id="{9832CD2B-6F52-458F-BC29-1F6E1C8D143D}"/>
              </a:ext>
            </a:extLst>
          </p:cNvPr>
          <p:cNvSpPr txBox="1"/>
          <p:nvPr/>
        </p:nvSpPr>
        <p:spPr>
          <a:xfrm>
            <a:off x="14364794" y="8584507"/>
            <a:ext cx="2057400" cy="369332"/>
          </a:xfrm>
          <a:prstGeom prst="rect">
            <a:avLst/>
          </a:prstGeom>
          <a:noFill/>
        </p:spPr>
        <p:txBody>
          <a:bodyPr wrap="square" rtlCol="0">
            <a:spAutoFit/>
          </a:bodyPr>
          <a:lstStyle/>
          <a:p>
            <a:pPr algn="ctr"/>
            <a:r>
              <a:rPr lang="tr-TR" dirty="0"/>
              <a:t>Sentetik Veri</a:t>
            </a:r>
          </a:p>
        </p:txBody>
      </p:sp>
      <p:sp>
        <p:nvSpPr>
          <p:cNvPr id="8" name="AutoShape 102">
            <a:extLst>
              <a:ext uri="{FF2B5EF4-FFF2-40B4-BE49-F238E27FC236}">
                <a16:creationId xmlns:a16="http://schemas.microsoft.com/office/drawing/2014/main" id="{01B3E89A-6C35-4C54-DE33-64E73C0301CF}"/>
              </a:ext>
            </a:extLst>
          </p:cNvPr>
          <p:cNvSpPr/>
          <p:nvPr/>
        </p:nvSpPr>
        <p:spPr>
          <a:xfrm flipV="1">
            <a:off x="7772400" y="9182100"/>
            <a:ext cx="9824752" cy="20032"/>
          </a:xfrm>
          <a:prstGeom prst="line">
            <a:avLst/>
          </a:prstGeom>
          <a:ln w="38100" cap="flat">
            <a:solidFill>
              <a:srgbClr val="344C54"/>
            </a:solidFill>
            <a:prstDash val="solid"/>
            <a:headEnd type="none" w="sm" len="sm"/>
            <a:tailEnd type="none" w="sm" len="sm"/>
          </a:ln>
        </p:spPr>
        <p:txBody>
          <a:bodyPr/>
          <a:lstStyle/>
          <a:p>
            <a:endParaRPr lang="tr-TR" dirty="0"/>
          </a:p>
        </p:txBody>
      </p:sp>
      <p:sp>
        <p:nvSpPr>
          <p:cNvPr id="10" name="TextBox 114">
            <a:extLst>
              <a:ext uri="{FF2B5EF4-FFF2-40B4-BE49-F238E27FC236}">
                <a16:creationId xmlns:a16="http://schemas.microsoft.com/office/drawing/2014/main" id="{B9BBC825-FD7C-FBCF-24D3-809E4727DEC8}"/>
              </a:ext>
            </a:extLst>
          </p:cNvPr>
          <p:cNvSpPr txBox="1">
            <a:spLocks/>
          </p:cNvSpPr>
          <p:nvPr/>
        </p:nvSpPr>
        <p:spPr>
          <a:xfrm>
            <a:off x="365636" y="9179148"/>
            <a:ext cx="7994957" cy="256480"/>
          </a:xfrm>
          <a:prstGeom prst="rect">
            <a:avLst/>
          </a:prstGeom>
        </p:spPr>
        <p:txBody>
          <a:bodyPr wrap="square" lIns="0" tIns="0" rIns="0" bIns="0" rtlCol="0" anchor="t">
            <a:spAutoFit/>
          </a:bodyPr>
          <a:lstStyle/>
          <a:p>
            <a:pPr algn="ctr">
              <a:lnSpc>
                <a:spcPts val="2000"/>
              </a:lnSpc>
              <a:spcBef>
                <a:spcPct val="0"/>
              </a:spcBef>
            </a:pPr>
            <a:r>
              <a:rPr lang="en-US" dirty="0">
                <a:solidFill>
                  <a:srgbClr val="1A426A"/>
                </a:solidFill>
                <a:latin typeface="Active Heart"/>
              </a:rPr>
              <a:t>202</a:t>
            </a:r>
            <a:r>
              <a:rPr lang="tr-TR" dirty="0">
                <a:solidFill>
                  <a:srgbClr val="1A426A"/>
                </a:solidFill>
                <a:latin typeface="Active Heart"/>
              </a:rPr>
              <a:t>5</a:t>
            </a:r>
            <a:r>
              <a:rPr lang="en-US" dirty="0">
                <a:solidFill>
                  <a:srgbClr val="1A426A"/>
                </a:solidFill>
                <a:latin typeface="Active Heart"/>
              </a:rPr>
              <a:t> TEKNOFEST </a:t>
            </a:r>
            <a:r>
              <a:rPr lang="tr-TR" dirty="0">
                <a:solidFill>
                  <a:srgbClr val="1A426A"/>
                </a:solidFill>
                <a:latin typeface="Active Heart"/>
              </a:rPr>
              <a:t>İSTANBUL SAĞLIKTA YAPAY ZEKA YARIŞMASI</a:t>
            </a:r>
            <a:endParaRPr lang="en-US" dirty="0">
              <a:solidFill>
                <a:srgbClr val="1A426A"/>
              </a:solidFill>
              <a:latin typeface="Active Heart"/>
            </a:endParaRPr>
          </a:p>
        </p:txBody>
      </p:sp>
    </p:spTree>
    <p:extLst>
      <p:ext uri="{BB962C8B-B14F-4D97-AF65-F5344CB8AC3E}">
        <p14:creationId xmlns:p14="http://schemas.microsoft.com/office/powerpoint/2010/main" val="109793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13B80-A8DA-DF66-3C95-752E4911ED8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FC25E48-2599-8EC1-0AB6-096092489962}"/>
              </a:ext>
            </a:extLst>
          </p:cNvPr>
          <p:cNvSpPr/>
          <p:nvPr/>
        </p:nvSpPr>
        <p:spPr>
          <a:xfrm>
            <a:off x="619895" y="1714500"/>
            <a:ext cx="16980723" cy="0"/>
          </a:xfrm>
          <a:prstGeom prst="line">
            <a:avLst/>
          </a:prstGeom>
          <a:ln w="38100" cap="flat">
            <a:solidFill>
              <a:srgbClr val="344C54"/>
            </a:solidFill>
            <a:prstDash val="solid"/>
            <a:headEnd type="none" w="sm" len="sm"/>
            <a:tailEnd type="none" w="sm" len="sm"/>
          </a:ln>
        </p:spPr>
        <p:txBody>
          <a:bodyPr/>
          <a:lstStyle/>
          <a:p>
            <a:endParaRPr lang="tr-TR"/>
          </a:p>
        </p:txBody>
      </p:sp>
      <p:sp>
        <p:nvSpPr>
          <p:cNvPr id="4" name="Freeform 4">
            <a:extLst>
              <a:ext uri="{FF2B5EF4-FFF2-40B4-BE49-F238E27FC236}">
                <a16:creationId xmlns:a16="http://schemas.microsoft.com/office/drawing/2014/main" id="{8FD96911-0A9E-BFE5-9143-EFB2AB280B05}"/>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52040329-F65B-087D-937E-B9E0BCB8DF22}"/>
              </a:ext>
            </a:extLst>
          </p:cNvPr>
          <p:cNvSpPr/>
          <p:nvPr/>
        </p:nvSpPr>
        <p:spPr>
          <a:xfrm>
            <a:off x="326688" y="9054823"/>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14" name="TextBox 14">
            <a:extLst>
              <a:ext uri="{FF2B5EF4-FFF2-40B4-BE49-F238E27FC236}">
                <a16:creationId xmlns:a16="http://schemas.microsoft.com/office/drawing/2014/main" id="{9D35A0F4-DB3C-1BF0-FBF3-B7B40566CD70}"/>
              </a:ext>
            </a:extLst>
          </p:cNvPr>
          <p:cNvSpPr txBox="1">
            <a:spLocks noGrp="1" noRot="1" noMove="1" noResize="1" noEditPoints="1" noAdjustHandles="1" noChangeArrowheads="1" noChangeShapeType="1"/>
          </p:cNvSpPr>
          <p:nvPr/>
        </p:nvSpPr>
        <p:spPr>
          <a:xfrm>
            <a:off x="17964460" y="9607673"/>
            <a:ext cx="115342" cy="519822"/>
          </a:xfrm>
          <a:prstGeom prst="rect">
            <a:avLst/>
          </a:prstGeom>
        </p:spPr>
        <p:txBody>
          <a:bodyPr lIns="0" tIns="0" rIns="0" bIns="0" rtlCol="0" anchor="t">
            <a:spAutoFit/>
          </a:bodyPr>
          <a:lstStyle/>
          <a:p>
            <a:pPr algn="ctr">
              <a:lnSpc>
                <a:spcPts val="4759"/>
              </a:lnSpc>
            </a:pPr>
            <a:r>
              <a:rPr lang="en-US" sz="3399" dirty="0">
                <a:solidFill>
                  <a:srgbClr val="1A426A"/>
                </a:solidFill>
                <a:latin typeface="Active Heart"/>
              </a:rPr>
              <a:t>6</a:t>
            </a:r>
          </a:p>
        </p:txBody>
      </p:sp>
      <p:sp>
        <p:nvSpPr>
          <p:cNvPr id="16" name="TextBox 15">
            <a:extLst>
              <a:ext uri="{FF2B5EF4-FFF2-40B4-BE49-F238E27FC236}">
                <a16:creationId xmlns:a16="http://schemas.microsoft.com/office/drawing/2014/main" id="{1A7B576F-DBF8-D976-1CE6-8A21D24985B2}"/>
              </a:ext>
            </a:extLst>
          </p:cNvPr>
          <p:cNvSpPr txBox="1"/>
          <p:nvPr/>
        </p:nvSpPr>
        <p:spPr>
          <a:xfrm>
            <a:off x="1905001" y="388504"/>
            <a:ext cx="15087599" cy="938527"/>
          </a:xfrm>
          <a:prstGeom prst="rect">
            <a:avLst/>
          </a:prstGeom>
          <a:noFill/>
        </p:spPr>
        <p:txBody>
          <a:bodyPr wrap="square">
            <a:spAutoFit/>
          </a:bodyPr>
          <a:lstStyle/>
          <a:p>
            <a:pPr algn="ctr">
              <a:lnSpc>
                <a:spcPts val="6399"/>
              </a:lnSpc>
              <a:spcBef>
                <a:spcPct val="0"/>
              </a:spcBef>
            </a:pPr>
            <a:r>
              <a:rPr lang="tr-TR" sz="6400" b="1" dirty="0">
                <a:solidFill>
                  <a:schemeClr val="tx2"/>
                </a:solidFill>
                <a:latin typeface="Active Heart" panose="020B0604020202020204" charset="-128"/>
                <a:ea typeface="Active Heart" panose="020B0604020202020204" charset="-128"/>
              </a:rPr>
              <a:t>Yenilikçilik ve Girişimcilik Potansiyeli</a:t>
            </a:r>
            <a:endParaRPr lang="en-US" sz="6400" dirty="0">
              <a:solidFill>
                <a:schemeClr val="tx2"/>
              </a:solidFill>
              <a:latin typeface="Active Heart" panose="020B0604020202020204" charset="-128"/>
              <a:ea typeface="Active Heart" panose="020B0604020202020204" charset="-128"/>
            </a:endParaRPr>
          </a:p>
        </p:txBody>
      </p:sp>
      <p:pic>
        <p:nvPicPr>
          <p:cNvPr id="22" name="Picture 21" descr="Blue text on a black background&#10;&#10;AI-generated content may be incorrect.">
            <a:extLst>
              <a:ext uri="{FF2B5EF4-FFF2-40B4-BE49-F238E27FC236}">
                <a16:creationId xmlns:a16="http://schemas.microsoft.com/office/drawing/2014/main" id="{F01DCEB7-147F-ABEC-E2AD-D94C73780B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1600" y="32262"/>
            <a:ext cx="1634462" cy="1634462"/>
          </a:xfrm>
          <a:prstGeom prst="rect">
            <a:avLst/>
          </a:prstGeom>
        </p:spPr>
      </p:pic>
      <p:sp>
        <p:nvSpPr>
          <p:cNvPr id="23" name="Freeform 3">
            <a:extLst>
              <a:ext uri="{FF2B5EF4-FFF2-40B4-BE49-F238E27FC236}">
                <a16:creationId xmlns:a16="http://schemas.microsoft.com/office/drawing/2014/main" id="{CBD143C8-B439-0543-B87A-7E7F18A6FBD2}"/>
              </a:ext>
            </a:extLst>
          </p:cNvPr>
          <p:cNvSpPr/>
          <p:nvPr/>
        </p:nvSpPr>
        <p:spPr>
          <a:xfrm>
            <a:off x="41938" y="-19993"/>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6"/>
            <a:stretch>
              <a:fillRect/>
            </a:stretch>
          </a:blipFill>
        </p:spPr>
        <p:txBody>
          <a:bodyPr/>
          <a:lstStyle/>
          <a:p>
            <a:endParaRPr lang="tr-TR"/>
          </a:p>
        </p:txBody>
      </p:sp>
      <p:sp>
        <p:nvSpPr>
          <p:cNvPr id="7" name="TextBox 9">
            <a:extLst>
              <a:ext uri="{FF2B5EF4-FFF2-40B4-BE49-F238E27FC236}">
                <a16:creationId xmlns:a16="http://schemas.microsoft.com/office/drawing/2014/main" id="{6C324863-C1CE-756C-CB40-95524BAFC88F}"/>
              </a:ext>
            </a:extLst>
          </p:cNvPr>
          <p:cNvSpPr txBox="1"/>
          <p:nvPr/>
        </p:nvSpPr>
        <p:spPr>
          <a:xfrm>
            <a:off x="604655" y="2917986"/>
            <a:ext cx="10032865" cy="4451027"/>
          </a:xfrm>
          <a:prstGeom prst="rect">
            <a:avLst/>
          </a:prstGeom>
        </p:spPr>
        <p:txBody>
          <a:bodyPr wrap="square" lIns="0" tIns="0" rIns="0" bIns="0" rtlCol="0" anchor="t">
            <a:spAutoFit/>
          </a:bodyPr>
          <a:lstStyle/>
          <a:p>
            <a:pPr marL="194310" lvl="1">
              <a:lnSpc>
                <a:spcPts val="2880"/>
              </a:lnSpc>
            </a:pPr>
            <a:r>
              <a:rPr lang="tr-TR" sz="2400" dirty="0">
                <a:ea typeface="+mn-lt"/>
                <a:cs typeface="+mn-lt"/>
              </a:rPr>
              <a:t>Geliştirilen sistem, yalnızca MR ve CT görüntülerini sınıflandırmakla kalmayıp, Google MedGemma modelini açıklanabilirlik katmanı olarak entegre ederek, her teşhis sonucunu klinik dilde ayrıntılı biçimde gerekçelendiren raporlar üretmektedir. Bu sayede “kara kutu” problemine karşı güçlü bir çözüm sunulmakta, doktorların ve hastaların yapay zekaya olan güvenini artırmak hedeflenmektedir.</a:t>
            </a:r>
          </a:p>
          <a:p>
            <a:pPr marL="194310" lvl="1">
              <a:lnSpc>
                <a:spcPts val="2880"/>
              </a:lnSpc>
            </a:pPr>
            <a:endParaRPr lang="tr-TR" sz="2400" dirty="0">
              <a:solidFill>
                <a:srgbClr val="000000"/>
              </a:solidFill>
              <a:latin typeface="Calibri"/>
              <a:ea typeface="Calibri"/>
              <a:cs typeface="Calibri"/>
            </a:endParaRPr>
          </a:p>
          <a:p>
            <a:pPr marL="194310" lvl="1">
              <a:lnSpc>
                <a:spcPts val="2880"/>
              </a:lnSpc>
            </a:pPr>
            <a:r>
              <a:rPr lang="tr-TR" sz="2400" dirty="0">
                <a:ea typeface="+mn-lt"/>
                <a:cs typeface="+mn-lt"/>
              </a:rPr>
              <a:t>Bu özellik, sistemin hem ürünleştirme potansiyelini hem de yaygınlaştırılabilirliğini artırmaktadır. Klinik doğrulama sürecinin ardından, yazılım, bir bulut tabanlı hizmet (SaaS) olarak veya yerel hastane sunucularına kurulabilir lisanslı ürün biçiminde pazara sunulabilir. Böylece, farklı pazarlara açılabilecek yenilikçi bir çözüm ortaya çıkmaktadır.</a:t>
            </a:r>
            <a:endParaRPr lang="tr-TR" dirty="0"/>
          </a:p>
        </p:txBody>
      </p:sp>
      <p:sp>
        <p:nvSpPr>
          <p:cNvPr id="6" name="TextBox 10">
            <a:extLst>
              <a:ext uri="{FF2B5EF4-FFF2-40B4-BE49-F238E27FC236}">
                <a16:creationId xmlns:a16="http://schemas.microsoft.com/office/drawing/2014/main" id="{8E962BBE-CD05-C7BB-2515-C893E821251C}"/>
              </a:ext>
            </a:extLst>
          </p:cNvPr>
          <p:cNvSpPr txBox="1"/>
          <p:nvPr/>
        </p:nvSpPr>
        <p:spPr>
          <a:xfrm>
            <a:off x="1676400" y="9699574"/>
            <a:ext cx="13631461" cy="256480"/>
          </a:xfrm>
          <a:prstGeom prst="rect">
            <a:avLst/>
          </a:prstGeom>
          <a:ln w="19050">
            <a:solidFill>
              <a:srgbClr val="002060"/>
            </a:solidFill>
          </a:ln>
        </p:spPr>
        <p:txBody>
          <a:bodyPr wrap="square" lIns="0" tIns="0" rIns="0" bIns="0" rtlCol="0" anchor="t">
            <a:spAutoFit/>
          </a:bodyPr>
          <a:lstStyle/>
          <a:p>
            <a:pPr>
              <a:lnSpc>
                <a:spcPts val="2000"/>
              </a:lnSpc>
            </a:pPr>
            <a:r>
              <a:rPr lang="en-US" sz="2000" b="1" dirty="0">
                <a:solidFill>
                  <a:srgbClr val="1A426A"/>
                </a:solidFill>
                <a:latin typeface="Active Heart"/>
              </a:rPr>
              <a:t>TAKIM ADI:</a:t>
            </a:r>
            <a:r>
              <a:rPr lang="tr-TR" sz="2000" b="1" dirty="0">
                <a:solidFill>
                  <a:srgbClr val="1A426A"/>
                </a:solidFill>
                <a:latin typeface="Active Heart"/>
              </a:rPr>
              <a:t> MAJESTY</a:t>
            </a:r>
            <a:r>
              <a:rPr lang="en-US" sz="2000" b="1" dirty="0">
                <a:solidFill>
                  <a:srgbClr val="1A426A"/>
                </a:solidFill>
                <a:latin typeface="Active Heart"/>
              </a:rPr>
              <a:t>			TAKIM ID:</a:t>
            </a:r>
            <a:r>
              <a:rPr lang="tr-TR" sz="2000" b="1" dirty="0">
                <a:solidFill>
                  <a:srgbClr val="1A426A"/>
                </a:solidFill>
                <a:latin typeface="Active Heart"/>
              </a:rPr>
              <a:t> </a:t>
            </a:r>
            <a:r>
              <a:rPr lang="en-US" sz="2000" b="1" dirty="0">
                <a:solidFill>
                  <a:srgbClr val="1A426A"/>
                </a:solidFill>
                <a:latin typeface="Active Heart"/>
              </a:rPr>
              <a:t>742174 				BAŞVURU ID:</a:t>
            </a:r>
            <a:r>
              <a:rPr lang="tr-TR" sz="2000" b="1" dirty="0">
                <a:solidFill>
                  <a:srgbClr val="1A426A"/>
                </a:solidFill>
                <a:latin typeface="Active Heart"/>
              </a:rPr>
              <a:t> </a:t>
            </a:r>
            <a:r>
              <a:rPr lang="en-US" sz="2000" b="1" dirty="0">
                <a:solidFill>
                  <a:srgbClr val="1A426A"/>
                </a:solidFill>
                <a:latin typeface="Active Heart" panose="020B0604020202020204" charset="-128"/>
                <a:ea typeface="Active Heart" panose="020B0604020202020204" charset="-128"/>
                <a:cs typeface="+mn-lt"/>
              </a:rPr>
              <a:t>3627621</a:t>
            </a:r>
            <a:endParaRPr lang="en-US" sz="2000" b="1" dirty="0">
              <a:solidFill>
                <a:srgbClr val="1A426A"/>
              </a:solidFill>
              <a:latin typeface="Active Heart" panose="020B0604020202020204" charset="-128"/>
              <a:ea typeface="Active Heart" panose="020B0604020202020204" charset="-128"/>
            </a:endParaRPr>
          </a:p>
        </p:txBody>
      </p:sp>
      <p:pic>
        <p:nvPicPr>
          <p:cNvPr id="12" name="Picture 11">
            <a:extLst>
              <a:ext uri="{FF2B5EF4-FFF2-40B4-BE49-F238E27FC236}">
                <a16:creationId xmlns:a16="http://schemas.microsoft.com/office/drawing/2014/main" id="{B9A8C202-07AC-A8D5-42EB-D0AADE3664D0}"/>
              </a:ext>
            </a:extLst>
          </p:cNvPr>
          <p:cNvPicPr>
            <a:picLocks noChangeAspect="1"/>
          </p:cNvPicPr>
          <p:nvPr/>
        </p:nvPicPr>
        <p:blipFill>
          <a:blip r:embed="rId7"/>
          <a:stretch>
            <a:fillRect/>
          </a:stretch>
        </p:blipFill>
        <p:spPr>
          <a:xfrm>
            <a:off x="10683240" y="2293288"/>
            <a:ext cx="7620000" cy="5623371"/>
          </a:xfrm>
          <a:prstGeom prst="rect">
            <a:avLst/>
          </a:prstGeom>
        </p:spPr>
      </p:pic>
      <p:sp>
        <p:nvSpPr>
          <p:cNvPr id="3" name="AutoShape 102">
            <a:extLst>
              <a:ext uri="{FF2B5EF4-FFF2-40B4-BE49-F238E27FC236}">
                <a16:creationId xmlns:a16="http://schemas.microsoft.com/office/drawing/2014/main" id="{DCDC9C95-E03D-A3A8-07BE-44E52395538D}"/>
              </a:ext>
            </a:extLst>
          </p:cNvPr>
          <p:cNvSpPr/>
          <p:nvPr/>
        </p:nvSpPr>
        <p:spPr>
          <a:xfrm flipV="1">
            <a:off x="7772400" y="9182100"/>
            <a:ext cx="9824752" cy="20032"/>
          </a:xfrm>
          <a:prstGeom prst="line">
            <a:avLst/>
          </a:prstGeom>
          <a:ln w="38100" cap="flat">
            <a:solidFill>
              <a:srgbClr val="344C54"/>
            </a:solidFill>
            <a:prstDash val="solid"/>
            <a:headEnd type="none" w="sm" len="sm"/>
            <a:tailEnd type="none" w="sm" len="sm"/>
          </a:ln>
        </p:spPr>
        <p:txBody>
          <a:bodyPr/>
          <a:lstStyle/>
          <a:p>
            <a:endParaRPr lang="tr-TR" dirty="0"/>
          </a:p>
        </p:txBody>
      </p:sp>
      <p:sp>
        <p:nvSpPr>
          <p:cNvPr id="8" name="TextBox 114">
            <a:extLst>
              <a:ext uri="{FF2B5EF4-FFF2-40B4-BE49-F238E27FC236}">
                <a16:creationId xmlns:a16="http://schemas.microsoft.com/office/drawing/2014/main" id="{D948535D-6FD2-A39A-D98D-9C421BBFEB83}"/>
              </a:ext>
            </a:extLst>
          </p:cNvPr>
          <p:cNvSpPr txBox="1">
            <a:spLocks/>
          </p:cNvSpPr>
          <p:nvPr/>
        </p:nvSpPr>
        <p:spPr>
          <a:xfrm>
            <a:off x="365636" y="9179148"/>
            <a:ext cx="7994957" cy="256480"/>
          </a:xfrm>
          <a:prstGeom prst="rect">
            <a:avLst/>
          </a:prstGeom>
        </p:spPr>
        <p:txBody>
          <a:bodyPr wrap="square" lIns="0" tIns="0" rIns="0" bIns="0" rtlCol="0" anchor="t">
            <a:spAutoFit/>
          </a:bodyPr>
          <a:lstStyle/>
          <a:p>
            <a:pPr algn="ctr">
              <a:lnSpc>
                <a:spcPts val="2000"/>
              </a:lnSpc>
              <a:spcBef>
                <a:spcPct val="0"/>
              </a:spcBef>
            </a:pPr>
            <a:r>
              <a:rPr lang="en-US" dirty="0">
                <a:solidFill>
                  <a:srgbClr val="1A426A"/>
                </a:solidFill>
                <a:latin typeface="Active Heart"/>
              </a:rPr>
              <a:t>202</a:t>
            </a:r>
            <a:r>
              <a:rPr lang="tr-TR" dirty="0">
                <a:solidFill>
                  <a:srgbClr val="1A426A"/>
                </a:solidFill>
                <a:latin typeface="Active Heart"/>
              </a:rPr>
              <a:t>5</a:t>
            </a:r>
            <a:r>
              <a:rPr lang="en-US" dirty="0">
                <a:solidFill>
                  <a:srgbClr val="1A426A"/>
                </a:solidFill>
                <a:latin typeface="Active Heart"/>
              </a:rPr>
              <a:t> TEKNOFEST </a:t>
            </a:r>
            <a:r>
              <a:rPr lang="tr-TR" dirty="0">
                <a:solidFill>
                  <a:srgbClr val="1A426A"/>
                </a:solidFill>
                <a:latin typeface="Active Heart"/>
              </a:rPr>
              <a:t>İSTANBUL SAĞLIKTA YAPAY ZEKA YARIŞMASI</a:t>
            </a:r>
            <a:endParaRPr lang="en-US" dirty="0">
              <a:solidFill>
                <a:srgbClr val="1A426A"/>
              </a:solidFill>
              <a:latin typeface="Active Heart"/>
            </a:endParaRPr>
          </a:p>
        </p:txBody>
      </p:sp>
    </p:spTree>
    <p:extLst>
      <p:ext uri="{BB962C8B-B14F-4D97-AF65-F5344CB8AC3E}">
        <p14:creationId xmlns:p14="http://schemas.microsoft.com/office/powerpoint/2010/main" val="2376940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E1F5C-0783-5398-ABF4-C43AF5380CE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6EBDEEA-DF01-F5A0-F5C8-5122B2029F49}"/>
              </a:ext>
            </a:extLst>
          </p:cNvPr>
          <p:cNvSpPr/>
          <p:nvPr/>
        </p:nvSpPr>
        <p:spPr>
          <a:xfrm>
            <a:off x="619895" y="1714500"/>
            <a:ext cx="16980723" cy="0"/>
          </a:xfrm>
          <a:prstGeom prst="line">
            <a:avLst/>
          </a:prstGeom>
          <a:ln w="38100" cap="flat">
            <a:solidFill>
              <a:srgbClr val="344C54"/>
            </a:solidFill>
            <a:prstDash val="solid"/>
            <a:headEnd type="none" w="sm" len="sm"/>
            <a:tailEnd type="none" w="sm" len="sm"/>
          </a:ln>
        </p:spPr>
        <p:txBody>
          <a:bodyPr/>
          <a:lstStyle/>
          <a:p>
            <a:endParaRPr lang="tr-TR"/>
          </a:p>
        </p:txBody>
      </p:sp>
      <p:sp>
        <p:nvSpPr>
          <p:cNvPr id="4" name="Freeform 4">
            <a:extLst>
              <a:ext uri="{FF2B5EF4-FFF2-40B4-BE49-F238E27FC236}">
                <a16:creationId xmlns:a16="http://schemas.microsoft.com/office/drawing/2014/main" id="{B2857611-04B4-008C-E5F1-9675DC4627F2}"/>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77FF7C67-DABF-C3B1-1E49-D85887BFF3AA}"/>
              </a:ext>
            </a:extLst>
          </p:cNvPr>
          <p:cNvSpPr/>
          <p:nvPr/>
        </p:nvSpPr>
        <p:spPr>
          <a:xfrm>
            <a:off x="326688" y="9054823"/>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14" name="TextBox 14">
            <a:extLst>
              <a:ext uri="{FF2B5EF4-FFF2-40B4-BE49-F238E27FC236}">
                <a16:creationId xmlns:a16="http://schemas.microsoft.com/office/drawing/2014/main" id="{75201F99-CBC4-B578-543B-EFF44A97F071}"/>
              </a:ext>
            </a:extLst>
          </p:cNvPr>
          <p:cNvSpPr txBox="1">
            <a:spLocks noGrp="1" noRot="1" noMove="1" noResize="1" noEditPoints="1" noAdjustHandles="1" noChangeArrowheads="1" noChangeShapeType="1"/>
          </p:cNvSpPr>
          <p:nvPr/>
        </p:nvSpPr>
        <p:spPr>
          <a:xfrm>
            <a:off x="17964460" y="9607673"/>
            <a:ext cx="115342" cy="519822"/>
          </a:xfrm>
          <a:prstGeom prst="rect">
            <a:avLst/>
          </a:prstGeom>
        </p:spPr>
        <p:txBody>
          <a:bodyPr lIns="0" tIns="0" rIns="0" bIns="0" rtlCol="0" anchor="t">
            <a:spAutoFit/>
          </a:bodyPr>
          <a:lstStyle/>
          <a:p>
            <a:pPr algn="ctr">
              <a:lnSpc>
                <a:spcPts val="4759"/>
              </a:lnSpc>
            </a:pPr>
            <a:r>
              <a:rPr lang="en-US" sz="3399" dirty="0">
                <a:solidFill>
                  <a:srgbClr val="1A426A"/>
                </a:solidFill>
                <a:latin typeface="Active Heart"/>
              </a:rPr>
              <a:t>7</a:t>
            </a:r>
          </a:p>
        </p:txBody>
      </p:sp>
      <p:sp>
        <p:nvSpPr>
          <p:cNvPr id="16" name="TextBox 15">
            <a:extLst>
              <a:ext uri="{FF2B5EF4-FFF2-40B4-BE49-F238E27FC236}">
                <a16:creationId xmlns:a16="http://schemas.microsoft.com/office/drawing/2014/main" id="{34542CA0-7164-C9AB-B2DC-EBC89C039EFC}"/>
              </a:ext>
            </a:extLst>
          </p:cNvPr>
          <p:cNvSpPr txBox="1"/>
          <p:nvPr/>
        </p:nvSpPr>
        <p:spPr>
          <a:xfrm>
            <a:off x="1905001" y="388504"/>
            <a:ext cx="14630399" cy="913070"/>
          </a:xfrm>
          <a:prstGeom prst="rect">
            <a:avLst/>
          </a:prstGeom>
          <a:noFill/>
        </p:spPr>
        <p:txBody>
          <a:bodyPr wrap="square">
            <a:spAutoFit/>
          </a:bodyPr>
          <a:lstStyle/>
          <a:p>
            <a:pPr algn="ctr">
              <a:lnSpc>
                <a:spcPts val="6399"/>
              </a:lnSpc>
              <a:spcBef>
                <a:spcPct val="0"/>
              </a:spcBef>
            </a:pPr>
            <a:r>
              <a:rPr lang="tr-TR" sz="6399" b="1" dirty="0">
                <a:solidFill>
                  <a:schemeClr val="tx2"/>
                </a:solidFill>
                <a:latin typeface="Active Heart"/>
              </a:rPr>
              <a:t>Klinik Entegrasyon Potansiyeli</a:t>
            </a:r>
            <a:endParaRPr lang="en-US" sz="6399" b="1" dirty="0">
              <a:solidFill>
                <a:schemeClr val="tx2"/>
              </a:solidFill>
              <a:latin typeface="Active Heart"/>
            </a:endParaRPr>
          </a:p>
        </p:txBody>
      </p:sp>
      <p:pic>
        <p:nvPicPr>
          <p:cNvPr id="22" name="Picture 21" descr="Blue text on a black background&#10;&#10;AI-generated content may be incorrect.">
            <a:extLst>
              <a:ext uri="{FF2B5EF4-FFF2-40B4-BE49-F238E27FC236}">
                <a16:creationId xmlns:a16="http://schemas.microsoft.com/office/drawing/2014/main" id="{D4E407AA-D934-02E4-2E63-69BDAB42B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1600" y="32262"/>
            <a:ext cx="1634462" cy="1634462"/>
          </a:xfrm>
          <a:prstGeom prst="rect">
            <a:avLst/>
          </a:prstGeom>
        </p:spPr>
      </p:pic>
      <p:sp>
        <p:nvSpPr>
          <p:cNvPr id="23" name="Freeform 3">
            <a:extLst>
              <a:ext uri="{FF2B5EF4-FFF2-40B4-BE49-F238E27FC236}">
                <a16:creationId xmlns:a16="http://schemas.microsoft.com/office/drawing/2014/main" id="{8209EBA6-865C-037F-9E51-63571235B922}"/>
              </a:ext>
            </a:extLst>
          </p:cNvPr>
          <p:cNvSpPr/>
          <p:nvPr/>
        </p:nvSpPr>
        <p:spPr>
          <a:xfrm>
            <a:off x="41938" y="-19993"/>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6"/>
            <a:stretch>
              <a:fillRect/>
            </a:stretch>
          </a:blipFill>
        </p:spPr>
        <p:txBody>
          <a:bodyPr/>
          <a:lstStyle/>
          <a:p>
            <a:endParaRPr lang="tr-TR"/>
          </a:p>
        </p:txBody>
      </p:sp>
      <p:sp>
        <p:nvSpPr>
          <p:cNvPr id="8" name="Metin kutusu 7">
            <a:extLst>
              <a:ext uri="{FF2B5EF4-FFF2-40B4-BE49-F238E27FC236}">
                <a16:creationId xmlns:a16="http://schemas.microsoft.com/office/drawing/2014/main" id="{774159B3-B03B-BD0C-5AA1-780D08910D95}"/>
              </a:ext>
            </a:extLst>
          </p:cNvPr>
          <p:cNvSpPr txBox="1"/>
          <p:nvPr/>
        </p:nvSpPr>
        <p:spPr>
          <a:xfrm>
            <a:off x="884914" y="2666854"/>
            <a:ext cx="1716498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400" dirty="0">
                <a:ea typeface="+mn-lt"/>
                <a:cs typeface="+mn-lt"/>
              </a:rPr>
              <a:t>Geliştirilen yapay zeka tabanlı sınıflandırma sistemi, hastane bilgi yönetim sistemlerine ve mevcut radyoloji iş akışlarına kolayca entegre edilebilecek şekilde tasarlanmıştır. Model, standart DICOM formatındaki BT ve difüzyon MR görüntülerini doğrudan alıp hasta bazlı otomatik olarak inme tespiti ve zamansal sınıflandırma yapabilmektedir.</a:t>
            </a:r>
            <a:endParaRPr lang="tr-TR" dirty="0"/>
          </a:p>
          <a:p>
            <a:endParaRPr lang="tr-TR" sz="2400" dirty="0">
              <a:ea typeface="+mn-lt"/>
              <a:cs typeface="+mn-lt"/>
            </a:endParaRPr>
          </a:p>
          <a:p>
            <a:endParaRPr lang="tr-TR" sz="2400" dirty="0">
              <a:ea typeface="+mn-lt"/>
              <a:cs typeface="+mn-lt"/>
            </a:endParaRPr>
          </a:p>
          <a:p>
            <a:endParaRPr lang="tr-TR" sz="2400" dirty="0">
              <a:ea typeface="+mn-lt"/>
              <a:cs typeface="+mn-lt"/>
            </a:endParaRPr>
          </a:p>
        </p:txBody>
      </p:sp>
      <p:sp>
        <p:nvSpPr>
          <p:cNvPr id="7" name="TextBox 10">
            <a:extLst>
              <a:ext uri="{FF2B5EF4-FFF2-40B4-BE49-F238E27FC236}">
                <a16:creationId xmlns:a16="http://schemas.microsoft.com/office/drawing/2014/main" id="{59892139-97B8-2824-A094-C0E39299D93A}"/>
              </a:ext>
            </a:extLst>
          </p:cNvPr>
          <p:cNvSpPr txBox="1"/>
          <p:nvPr/>
        </p:nvSpPr>
        <p:spPr>
          <a:xfrm>
            <a:off x="1676400" y="9699574"/>
            <a:ext cx="13631461" cy="256480"/>
          </a:xfrm>
          <a:prstGeom prst="rect">
            <a:avLst/>
          </a:prstGeom>
          <a:ln w="19050">
            <a:solidFill>
              <a:srgbClr val="002060"/>
            </a:solidFill>
          </a:ln>
        </p:spPr>
        <p:txBody>
          <a:bodyPr wrap="square" lIns="0" tIns="0" rIns="0" bIns="0" rtlCol="0" anchor="t">
            <a:spAutoFit/>
          </a:bodyPr>
          <a:lstStyle/>
          <a:p>
            <a:pPr>
              <a:lnSpc>
                <a:spcPts val="2000"/>
              </a:lnSpc>
            </a:pPr>
            <a:r>
              <a:rPr lang="en-US" sz="2000" b="1" dirty="0">
                <a:solidFill>
                  <a:srgbClr val="1A426A"/>
                </a:solidFill>
                <a:latin typeface="Active Heart"/>
              </a:rPr>
              <a:t>TAKIM ADI:</a:t>
            </a:r>
            <a:r>
              <a:rPr lang="tr-TR" sz="2000" b="1" dirty="0">
                <a:solidFill>
                  <a:srgbClr val="1A426A"/>
                </a:solidFill>
                <a:latin typeface="Active Heart"/>
              </a:rPr>
              <a:t> MAJESTY</a:t>
            </a:r>
            <a:r>
              <a:rPr lang="en-US" sz="2000" b="1" dirty="0">
                <a:solidFill>
                  <a:srgbClr val="1A426A"/>
                </a:solidFill>
                <a:latin typeface="Active Heart"/>
              </a:rPr>
              <a:t>			TAKIM ID:</a:t>
            </a:r>
            <a:r>
              <a:rPr lang="tr-TR" sz="2000" b="1" dirty="0">
                <a:solidFill>
                  <a:srgbClr val="1A426A"/>
                </a:solidFill>
                <a:latin typeface="Active Heart"/>
              </a:rPr>
              <a:t> </a:t>
            </a:r>
            <a:r>
              <a:rPr lang="en-US" sz="2000" b="1" dirty="0">
                <a:solidFill>
                  <a:srgbClr val="1A426A"/>
                </a:solidFill>
                <a:latin typeface="Active Heart"/>
              </a:rPr>
              <a:t>742174 				BAŞVURU ID:</a:t>
            </a:r>
            <a:r>
              <a:rPr lang="tr-TR" sz="2000" b="1" dirty="0">
                <a:solidFill>
                  <a:srgbClr val="1A426A"/>
                </a:solidFill>
                <a:latin typeface="Active Heart"/>
              </a:rPr>
              <a:t> </a:t>
            </a:r>
            <a:r>
              <a:rPr lang="en-US" sz="2000" b="1" dirty="0">
                <a:solidFill>
                  <a:srgbClr val="1A426A"/>
                </a:solidFill>
                <a:latin typeface="Active Heart" panose="020B0604020202020204" charset="-128"/>
                <a:ea typeface="Active Heart" panose="020B0604020202020204" charset="-128"/>
                <a:cs typeface="+mn-lt"/>
              </a:rPr>
              <a:t>3627621</a:t>
            </a:r>
            <a:endParaRPr lang="en-US" sz="2000" b="1" dirty="0">
              <a:solidFill>
                <a:srgbClr val="1A426A"/>
              </a:solidFill>
              <a:latin typeface="Active Heart" panose="020B0604020202020204" charset="-128"/>
              <a:ea typeface="Active Heart" panose="020B0604020202020204" charset="-128"/>
            </a:endParaRPr>
          </a:p>
        </p:txBody>
      </p:sp>
      <p:sp>
        <p:nvSpPr>
          <p:cNvPr id="3" name="Dikdörtgen 2">
            <a:extLst>
              <a:ext uri="{FF2B5EF4-FFF2-40B4-BE49-F238E27FC236}">
                <a16:creationId xmlns:a16="http://schemas.microsoft.com/office/drawing/2014/main" id="{DE3C60E1-8652-490E-817E-A65DE66808DC}"/>
              </a:ext>
            </a:extLst>
          </p:cNvPr>
          <p:cNvSpPr/>
          <p:nvPr/>
        </p:nvSpPr>
        <p:spPr>
          <a:xfrm>
            <a:off x="1295400" y="4297453"/>
            <a:ext cx="1828800" cy="1524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a:t>MR Cihazı</a:t>
            </a:r>
          </a:p>
        </p:txBody>
      </p:sp>
      <p:sp>
        <p:nvSpPr>
          <p:cNvPr id="9" name="Dikdörtgen 8">
            <a:extLst>
              <a:ext uri="{FF2B5EF4-FFF2-40B4-BE49-F238E27FC236}">
                <a16:creationId xmlns:a16="http://schemas.microsoft.com/office/drawing/2014/main" id="{A29046E3-BD9F-4F7A-B14E-857F49FEF5E6}"/>
              </a:ext>
            </a:extLst>
          </p:cNvPr>
          <p:cNvSpPr/>
          <p:nvPr/>
        </p:nvSpPr>
        <p:spPr>
          <a:xfrm>
            <a:off x="4953000" y="4221253"/>
            <a:ext cx="2133600" cy="1676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dirty="0"/>
              <a:t>Görüntü Arşivleme ve İletişim Sistemi</a:t>
            </a:r>
          </a:p>
        </p:txBody>
      </p:sp>
      <p:sp>
        <p:nvSpPr>
          <p:cNvPr id="10" name="Dikdörtgen: Köşeleri Yuvarlatılmış 9">
            <a:extLst>
              <a:ext uri="{FF2B5EF4-FFF2-40B4-BE49-F238E27FC236}">
                <a16:creationId xmlns:a16="http://schemas.microsoft.com/office/drawing/2014/main" id="{5EBA9C6F-186B-4D32-8EA2-81488775D226}"/>
              </a:ext>
            </a:extLst>
          </p:cNvPr>
          <p:cNvSpPr/>
          <p:nvPr/>
        </p:nvSpPr>
        <p:spPr>
          <a:xfrm>
            <a:off x="8610600" y="4434981"/>
            <a:ext cx="2362200" cy="1249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800" dirty="0"/>
              <a:t>Yapay Zeka Modeli</a:t>
            </a:r>
          </a:p>
        </p:txBody>
      </p:sp>
      <p:sp>
        <p:nvSpPr>
          <p:cNvPr id="11" name="Dikdörtgen 10">
            <a:extLst>
              <a:ext uri="{FF2B5EF4-FFF2-40B4-BE49-F238E27FC236}">
                <a16:creationId xmlns:a16="http://schemas.microsoft.com/office/drawing/2014/main" id="{CE2E28C1-9EBD-4E46-9348-4B4C339B8C79}"/>
              </a:ext>
            </a:extLst>
          </p:cNvPr>
          <p:cNvSpPr/>
          <p:nvPr/>
        </p:nvSpPr>
        <p:spPr>
          <a:xfrm>
            <a:off x="13030200" y="4418179"/>
            <a:ext cx="2133600" cy="1282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dirty="0"/>
              <a:t>Hekim</a:t>
            </a:r>
          </a:p>
        </p:txBody>
      </p:sp>
      <p:cxnSp>
        <p:nvCxnSpPr>
          <p:cNvPr id="13" name="Düz Ok Bağlayıcısı 12">
            <a:extLst>
              <a:ext uri="{FF2B5EF4-FFF2-40B4-BE49-F238E27FC236}">
                <a16:creationId xmlns:a16="http://schemas.microsoft.com/office/drawing/2014/main" id="{1E589981-57B2-4B87-A415-AE14273BB73F}"/>
              </a:ext>
            </a:extLst>
          </p:cNvPr>
          <p:cNvCxnSpPr>
            <a:stCxn id="3" idx="3"/>
            <a:endCxn id="9" idx="1"/>
          </p:cNvCxnSpPr>
          <p:nvPr/>
        </p:nvCxnSpPr>
        <p:spPr>
          <a:xfrm>
            <a:off x="3124200" y="5059554"/>
            <a:ext cx="1828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Düz Ok Bağlayıcısı 17">
            <a:extLst>
              <a:ext uri="{FF2B5EF4-FFF2-40B4-BE49-F238E27FC236}">
                <a16:creationId xmlns:a16="http://schemas.microsoft.com/office/drawing/2014/main" id="{0065EFB6-371B-45D6-AC7B-5B9FC7288BC2}"/>
              </a:ext>
            </a:extLst>
          </p:cNvPr>
          <p:cNvCxnSpPr>
            <a:stCxn id="9" idx="3"/>
            <a:endCxn id="10" idx="1"/>
          </p:cNvCxnSpPr>
          <p:nvPr/>
        </p:nvCxnSpPr>
        <p:spPr>
          <a:xfrm>
            <a:off x="7086600" y="5059554"/>
            <a:ext cx="1524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Düz Ok Bağlayıcısı 20">
            <a:extLst>
              <a:ext uri="{FF2B5EF4-FFF2-40B4-BE49-F238E27FC236}">
                <a16:creationId xmlns:a16="http://schemas.microsoft.com/office/drawing/2014/main" id="{7997BA74-733E-483B-AB92-47F0B6EE8F49}"/>
              </a:ext>
            </a:extLst>
          </p:cNvPr>
          <p:cNvCxnSpPr>
            <a:stCxn id="10" idx="3"/>
            <a:endCxn id="11" idx="1"/>
          </p:cNvCxnSpPr>
          <p:nvPr/>
        </p:nvCxnSpPr>
        <p:spPr>
          <a:xfrm>
            <a:off x="10972800" y="5059554"/>
            <a:ext cx="2057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Metin kutusu 26">
            <a:extLst>
              <a:ext uri="{FF2B5EF4-FFF2-40B4-BE49-F238E27FC236}">
                <a16:creationId xmlns:a16="http://schemas.microsoft.com/office/drawing/2014/main" id="{D465DD86-53B4-4BDB-BAD0-8A88C77E204B}"/>
              </a:ext>
            </a:extLst>
          </p:cNvPr>
          <p:cNvSpPr txBox="1"/>
          <p:nvPr/>
        </p:nvSpPr>
        <p:spPr>
          <a:xfrm>
            <a:off x="3304524" y="4762298"/>
            <a:ext cx="1419876" cy="369332"/>
          </a:xfrm>
          <a:prstGeom prst="rect">
            <a:avLst/>
          </a:prstGeom>
          <a:noFill/>
        </p:spPr>
        <p:txBody>
          <a:bodyPr wrap="none" rtlCol="0">
            <a:spAutoFit/>
          </a:bodyPr>
          <a:lstStyle/>
          <a:p>
            <a:r>
              <a:rPr lang="tr-TR" dirty="0"/>
              <a:t>DICOM Verisi</a:t>
            </a:r>
          </a:p>
        </p:txBody>
      </p:sp>
      <p:sp>
        <p:nvSpPr>
          <p:cNvPr id="31" name="Metin kutusu 30">
            <a:extLst>
              <a:ext uri="{FF2B5EF4-FFF2-40B4-BE49-F238E27FC236}">
                <a16:creationId xmlns:a16="http://schemas.microsoft.com/office/drawing/2014/main" id="{271DDF26-1D0E-4A43-853B-A5465A80AEED}"/>
              </a:ext>
            </a:extLst>
          </p:cNvPr>
          <p:cNvSpPr txBox="1"/>
          <p:nvPr/>
        </p:nvSpPr>
        <p:spPr>
          <a:xfrm>
            <a:off x="7128018" y="4746264"/>
            <a:ext cx="1419876" cy="369332"/>
          </a:xfrm>
          <a:prstGeom prst="rect">
            <a:avLst/>
          </a:prstGeom>
          <a:noFill/>
        </p:spPr>
        <p:txBody>
          <a:bodyPr wrap="none" rtlCol="0">
            <a:spAutoFit/>
          </a:bodyPr>
          <a:lstStyle/>
          <a:p>
            <a:r>
              <a:rPr lang="tr-TR" dirty="0"/>
              <a:t>DICOM Verisi</a:t>
            </a:r>
          </a:p>
        </p:txBody>
      </p:sp>
      <p:sp>
        <p:nvSpPr>
          <p:cNvPr id="32" name="Metin kutusu 31">
            <a:extLst>
              <a:ext uri="{FF2B5EF4-FFF2-40B4-BE49-F238E27FC236}">
                <a16:creationId xmlns:a16="http://schemas.microsoft.com/office/drawing/2014/main" id="{BA706966-AC86-4370-B378-8E1C864063E8}"/>
              </a:ext>
            </a:extLst>
          </p:cNvPr>
          <p:cNvSpPr txBox="1"/>
          <p:nvPr/>
        </p:nvSpPr>
        <p:spPr>
          <a:xfrm>
            <a:off x="11098212" y="4752521"/>
            <a:ext cx="1398588" cy="369332"/>
          </a:xfrm>
          <a:prstGeom prst="rect">
            <a:avLst/>
          </a:prstGeom>
          <a:noFill/>
        </p:spPr>
        <p:txBody>
          <a:bodyPr wrap="none" rtlCol="0">
            <a:spAutoFit/>
          </a:bodyPr>
          <a:lstStyle/>
          <a:p>
            <a:r>
              <a:rPr lang="tr-TR" dirty="0"/>
              <a:t>Model Çıktısı</a:t>
            </a:r>
          </a:p>
        </p:txBody>
      </p:sp>
      <p:cxnSp>
        <p:nvCxnSpPr>
          <p:cNvPr id="34" name="Bağlayıcı: Dirsek 33">
            <a:extLst>
              <a:ext uri="{FF2B5EF4-FFF2-40B4-BE49-F238E27FC236}">
                <a16:creationId xmlns:a16="http://schemas.microsoft.com/office/drawing/2014/main" id="{37BBAC07-D23A-4961-8C3F-09C9F45C422F}"/>
              </a:ext>
            </a:extLst>
          </p:cNvPr>
          <p:cNvCxnSpPr>
            <a:cxnSpLocks/>
          </p:cNvCxnSpPr>
          <p:nvPr/>
        </p:nvCxnSpPr>
        <p:spPr>
          <a:xfrm>
            <a:off x="7791427" y="5059554"/>
            <a:ext cx="4893349" cy="923323"/>
          </a:xfrm>
          <a:prstGeom prst="bentConnector3">
            <a:avLst>
              <a:gd name="adj1" fmla="val 762"/>
            </a:avLst>
          </a:prstGeom>
        </p:spPr>
        <p:style>
          <a:lnRef idx="3">
            <a:schemeClr val="dk1"/>
          </a:lnRef>
          <a:fillRef idx="0">
            <a:schemeClr val="dk1"/>
          </a:fillRef>
          <a:effectRef idx="2">
            <a:schemeClr val="dk1"/>
          </a:effectRef>
          <a:fontRef idx="minor">
            <a:schemeClr val="tx1"/>
          </a:fontRef>
        </p:style>
      </p:cxnSp>
      <p:cxnSp>
        <p:nvCxnSpPr>
          <p:cNvPr id="36" name="Bağlayıcı: Dirsek 35">
            <a:extLst>
              <a:ext uri="{FF2B5EF4-FFF2-40B4-BE49-F238E27FC236}">
                <a16:creationId xmlns:a16="http://schemas.microsoft.com/office/drawing/2014/main" id="{F10E5FAD-CCD0-44D0-BBB7-2217056D9887}"/>
              </a:ext>
            </a:extLst>
          </p:cNvPr>
          <p:cNvCxnSpPr>
            <a:cxnSpLocks/>
          </p:cNvCxnSpPr>
          <p:nvPr/>
        </p:nvCxnSpPr>
        <p:spPr>
          <a:xfrm rot="5400000" flipH="1" flipV="1">
            <a:off x="12548988" y="5494096"/>
            <a:ext cx="617000" cy="345425"/>
          </a:xfrm>
          <a:prstGeom prst="bentConnector3">
            <a:avLst>
              <a:gd name="adj1" fmla="val 101753"/>
            </a:avLst>
          </a:prstGeom>
          <a:ln>
            <a:tailEnd type="triangle"/>
          </a:ln>
        </p:spPr>
        <p:style>
          <a:lnRef idx="3">
            <a:schemeClr val="dk1"/>
          </a:lnRef>
          <a:fillRef idx="0">
            <a:schemeClr val="dk1"/>
          </a:fillRef>
          <a:effectRef idx="2">
            <a:schemeClr val="dk1"/>
          </a:effectRef>
          <a:fontRef idx="minor">
            <a:schemeClr val="tx1"/>
          </a:fontRef>
        </p:style>
      </p:cxnSp>
      <p:sp>
        <p:nvSpPr>
          <p:cNvPr id="55" name="Metin kutusu 54">
            <a:extLst>
              <a:ext uri="{FF2B5EF4-FFF2-40B4-BE49-F238E27FC236}">
                <a16:creationId xmlns:a16="http://schemas.microsoft.com/office/drawing/2014/main" id="{571919B7-F27E-43B0-A925-6CC56E2A5147}"/>
              </a:ext>
            </a:extLst>
          </p:cNvPr>
          <p:cNvSpPr txBox="1"/>
          <p:nvPr/>
        </p:nvSpPr>
        <p:spPr>
          <a:xfrm>
            <a:off x="914586" y="6889364"/>
            <a:ext cx="17079546" cy="1200329"/>
          </a:xfrm>
          <a:prstGeom prst="rect">
            <a:avLst/>
          </a:prstGeom>
          <a:noFill/>
        </p:spPr>
        <p:txBody>
          <a:bodyPr wrap="square" rtlCol="0">
            <a:spAutoFit/>
          </a:bodyPr>
          <a:lstStyle/>
          <a:p>
            <a:r>
              <a:rPr lang="tr-TR" sz="2400" dirty="0"/>
              <a:t>Acil servislerin yoğun temposundan ve her sağlık kuruluşunda aynı MR görüntülüme protokollerinin kullanılmamasından kaynaklı oluşacak veri eksikliğinin önüne geçmek adına tasarladığımız sistem tek bir sekans üzerinden tutarlı sonuçlar üretebilmektedir. Bu da modelimizin  klinik entegrasyon potansiyelini artırmaktadır.</a:t>
            </a:r>
          </a:p>
        </p:txBody>
      </p:sp>
      <p:sp>
        <p:nvSpPr>
          <p:cNvPr id="6" name="AutoShape 102">
            <a:extLst>
              <a:ext uri="{FF2B5EF4-FFF2-40B4-BE49-F238E27FC236}">
                <a16:creationId xmlns:a16="http://schemas.microsoft.com/office/drawing/2014/main" id="{E513C428-C102-532E-7F27-512FFD362C19}"/>
              </a:ext>
            </a:extLst>
          </p:cNvPr>
          <p:cNvSpPr/>
          <p:nvPr/>
        </p:nvSpPr>
        <p:spPr>
          <a:xfrm flipV="1">
            <a:off x="7772400" y="9182100"/>
            <a:ext cx="9824752" cy="20032"/>
          </a:xfrm>
          <a:prstGeom prst="line">
            <a:avLst/>
          </a:prstGeom>
          <a:ln w="38100" cap="flat">
            <a:solidFill>
              <a:srgbClr val="344C54"/>
            </a:solidFill>
            <a:prstDash val="solid"/>
            <a:headEnd type="none" w="sm" len="sm"/>
            <a:tailEnd type="none" w="sm" len="sm"/>
          </a:ln>
        </p:spPr>
        <p:txBody>
          <a:bodyPr/>
          <a:lstStyle/>
          <a:p>
            <a:endParaRPr lang="tr-TR" dirty="0"/>
          </a:p>
        </p:txBody>
      </p:sp>
      <p:sp>
        <p:nvSpPr>
          <p:cNvPr id="12" name="TextBox 114">
            <a:extLst>
              <a:ext uri="{FF2B5EF4-FFF2-40B4-BE49-F238E27FC236}">
                <a16:creationId xmlns:a16="http://schemas.microsoft.com/office/drawing/2014/main" id="{9BE5B924-D8E5-7233-226A-872FF8C8CEBC}"/>
              </a:ext>
            </a:extLst>
          </p:cNvPr>
          <p:cNvSpPr txBox="1">
            <a:spLocks/>
          </p:cNvSpPr>
          <p:nvPr/>
        </p:nvSpPr>
        <p:spPr>
          <a:xfrm>
            <a:off x="365636" y="9179148"/>
            <a:ext cx="7994957" cy="256480"/>
          </a:xfrm>
          <a:prstGeom prst="rect">
            <a:avLst/>
          </a:prstGeom>
        </p:spPr>
        <p:txBody>
          <a:bodyPr wrap="square" lIns="0" tIns="0" rIns="0" bIns="0" rtlCol="0" anchor="t">
            <a:spAutoFit/>
          </a:bodyPr>
          <a:lstStyle/>
          <a:p>
            <a:pPr algn="ctr">
              <a:lnSpc>
                <a:spcPts val="2000"/>
              </a:lnSpc>
              <a:spcBef>
                <a:spcPct val="0"/>
              </a:spcBef>
            </a:pPr>
            <a:r>
              <a:rPr lang="en-US" dirty="0">
                <a:solidFill>
                  <a:srgbClr val="1A426A"/>
                </a:solidFill>
                <a:latin typeface="Active Heart"/>
              </a:rPr>
              <a:t>202</a:t>
            </a:r>
            <a:r>
              <a:rPr lang="tr-TR" dirty="0">
                <a:solidFill>
                  <a:srgbClr val="1A426A"/>
                </a:solidFill>
                <a:latin typeface="Active Heart"/>
              </a:rPr>
              <a:t>5</a:t>
            </a:r>
            <a:r>
              <a:rPr lang="en-US" dirty="0">
                <a:solidFill>
                  <a:srgbClr val="1A426A"/>
                </a:solidFill>
                <a:latin typeface="Active Heart"/>
              </a:rPr>
              <a:t> TEKNOFEST </a:t>
            </a:r>
            <a:r>
              <a:rPr lang="tr-TR" dirty="0">
                <a:solidFill>
                  <a:srgbClr val="1A426A"/>
                </a:solidFill>
                <a:latin typeface="Active Heart"/>
              </a:rPr>
              <a:t>İSTANBUL SAĞLIKTA YAPAY ZEKA YARIŞMASI</a:t>
            </a:r>
            <a:endParaRPr lang="en-US" dirty="0">
              <a:solidFill>
                <a:srgbClr val="1A426A"/>
              </a:solidFill>
              <a:latin typeface="Active Heart"/>
            </a:endParaRPr>
          </a:p>
        </p:txBody>
      </p:sp>
    </p:spTree>
    <p:extLst>
      <p:ext uri="{BB962C8B-B14F-4D97-AF65-F5344CB8AC3E}">
        <p14:creationId xmlns:p14="http://schemas.microsoft.com/office/powerpoint/2010/main" val="3472970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A15FD-EDB5-E825-E818-66AA92090FA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7225DDB-2DA7-30EC-54BF-98EE35BEC9CA}"/>
              </a:ext>
            </a:extLst>
          </p:cNvPr>
          <p:cNvSpPr/>
          <p:nvPr/>
        </p:nvSpPr>
        <p:spPr>
          <a:xfrm>
            <a:off x="619895" y="1714500"/>
            <a:ext cx="16980723" cy="0"/>
          </a:xfrm>
          <a:prstGeom prst="line">
            <a:avLst/>
          </a:prstGeom>
          <a:ln w="38100" cap="flat">
            <a:solidFill>
              <a:srgbClr val="344C54"/>
            </a:solidFill>
            <a:prstDash val="solid"/>
            <a:headEnd type="none" w="sm" len="sm"/>
            <a:tailEnd type="none" w="sm" len="sm"/>
          </a:ln>
        </p:spPr>
        <p:txBody>
          <a:bodyPr/>
          <a:lstStyle/>
          <a:p>
            <a:endParaRPr lang="tr-TR"/>
          </a:p>
        </p:txBody>
      </p:sp>
      <p:sp>
        <p:nvSpPr>
          <p:cNvPr id="4" name="Freeform 4">
            <a:extLst>
              <a:ext uri="{FF2B5EF4-FFF2-40B4-BE49-F238E27FC236}">
                <a16:creationId xmlns:a16="http://schemas.microsoft.com/office/drawing/2014/main" id="{52A83BF0-8145-B2EC-9909-0249897B1EC4}"/>
              </a:ext>
            </a:extLst>
          </p:cNvPr>
          <p:cNvSpPr>
            <a:spLocks noGrp="1" noRot="1" noMove="1" noResize="1" noEditPoints="1" noAdjustHandles="1" noChangeArrowheads="1" noChangeShapeType="1"/>
          </p:cNvSpPr>
          <p:nvPr/>
        </p:nvSpPr>
        <p:spPr>
          <a:xfrm rot="6000">
            <a:off x="15526871" y="9323138"/>
            <a:ext cx="2106908" cy="869935"/>
          </a:xfrm>
          <a:custGeom>
            <a:avLst/>
            <a:gdLst/>
            <a:ahLst/>
            <a:cxnLst/>
            <a:rect l="l" t="t" r="r" b="b"/>
            <a:pathLst>
              <a:path w="2106908" h="869935">
                <a:moveTo>
                  <a:pt x="0" y="3675"/>
                </a:moveTo>
                <a:lnTo>
                  <a:pt x="2105396" y="0"/>
                </a:lnTo>
                <a:lnTo>
                  <a:pt x="2106908" y="866261"/>
                </a:lnTo>
                <a:lnTo>
                  <a:pt x="1512" y="869935"/>
                </a:lnTo>
                <a:lnTo>
                  <a:pt x="0" y="3675"/>
                </a:lnTo>
                <a:close/>
              </a:path>
            </a:pathLst>
          </a:custGeom>
          <a:blipFill>
            <a:blip r:embed="rId3"/>
            <a:stretch>
              <a:fillRect l="-24072" t="-50652" r="-24923" b="-52389"/>
            </a:stretch>
          </a:blipFill>
        </p:spPr>
        <p:txBody>
          <a:bodyPr/>
          <a:lstStyle/>
          <a:p>
            <a:endParaRPr lang="tr-TR"/>
          </a:p>
        </p:txBody>
      </p:sp>
      <p:sp>
        <p:nvSpPr>
          <p:cNvPr id="5" name="Freeform 5">
            <a:extLst>
              <a:ext uri="{FF2B5EF4-FFF2-40B4-BE49-F238E27FC236}">
                <a16:creationId xmlns:a16="http://schemas.microsoft.com/office/drawing/2014/main" id="{B7424DD1-D21B-6767-5E4A-7F8335D513CB}"/>
              </a:ext>
            </a:extLst>
          </p:cNvPr>
          <p:cNvSpPr/>
          <p:nvPr/>
        </p:nvSpPr>
        <p:spPr>
          <a:xfrm>
            <a:off x="326688" y="9054823"/>
            <a:ext cx="1175797" cy="1067428"/>
          </a:xfrm>
          <a:custGeom>
            <a:avLst/>
            <a:gdLst/>
            <a:ahLst/>
            <a:cxnLst/>
            <a:rect l="l" t="t" r="r" b="b"/>
            <a:pathLst>
              <a:path w="1175797" h="1067428">
                <a:moveTo>
                  <a:pt x="0" y="0"/>
                </a:moveTo>
                <a:lnTo>
                  <a:pt x="1175797" y="0"/>
                </a:lnTo>
                <a:lnTo>
                  <a:pt x="1175797" y="1067428"/>
                </a:lnTo>
                <a:lnTo>
                  <a:pt x="0" y="1067428"/>
                </a:lnTo>
                <a:lnTo>
                  <a:pt x="0" y="0"/>
                </a:lnTo>
                <a:close/>
              </a:path>
            </a:pathLst>
          </a:custGeom>
          <a:blipFill>
            <a:blip r:embed="rId4"/>
            <a:stretch>
              <a:fillRect l="-47358" t="-8167" r="-48748"/>
            </a:stretch>
          </a:blipFill>
        </p:spPr>
        <p:txBody>
          <a:bodyPr/>
          <a:lstStyle/>
          <a:p>
            <a:endParaRPr lang="tr-TR"/>
          </a:p>
        </p:txBody>
      </p:sp>
      <p:sp>
        <p:nvSpPr>
          <p:cNvPr id="14" name="TextBox 14">
            <a:extLst>
              <a:ext uri="{FF2B5EF4-FFF2-40B4-BE49-F238E27FC236}">
                <a16:creationId xmlns:a16="http://schemas.microsoft.com/office/drawing/2014/main" id="{8C120F32-6C79-E2AF-3C39-86580F4C3084}"/>
              </a:ext>
            </a:extLst>
          </p:cNvPr>
          <p:cNvSpPr txBox="1">
            <a:spLocks noGrp="1" noRot="1" noMove="1" noResize="1" noEditPoints="1" noAdjustHandles="1" noChangeArrowheads="1" noChangeShapeType="1"/>
          </p:cNvSpPr>
          <p:nvPr/>
        </p:nvSpPr>
        <p:spPr>
          <a:xfrm>
            <a:off x="17964460" y="9607673"/>
            <a:ext cx="115342" cy="519822"/>
          </a:xfrm>
          <a:prstGeom prst="rect">
            <a:avLst/>
          </a:prstGeom>
        </p:spPr>
        <p:txBody>
          <a:bodyPr lIns="0" tIns="0" rIns="0" bIns="0" rtlCol="0" anchor="t">
            <a:spAutoFit/>
          </a:bodyPr>
          <a:lstStyle/>
          <a:p>
            <a:pPr algn="ctr">
              <a:lnSpc>
                <a:spcPts val="4759"/>
              </a:lnSpc>
            </a:pPr>
            <a:r>
              <a:rPr lang="en-US" sz="3399" dirty="0">
                <a:solidFill>
                  <a:srgbClr val="1A426A"/>
                </a:solidFill>
                <a:latin typeface="Active Heart"/>
              </a:rPr>
              <a:t>8</a:t>
            </a:r>
          </a:p>
        </p:txBody>
      </p:sp>
      <p:sp>
        <p:nvSpPr>
          <p:cNvPr id="16" name="TextBox 15">
            <a:extLst>
              <a:ext uri="{FF2B5EF4-FFF2-40B4-BE49-F238E27FC236}">
                <a16:creationId xmlns:a16="http://schemas.microsoft.com/office/drawing/2014/main" id="{867E60EE-4924-C70F-B864-1367506DB305}"/>
              </a:ext>
            </a:extLst>
          </p:cNvPr>
          <p:cNvSpPr txBox="1"/>
          <p:nvPr/>
        </p:nvSpPr>
        <p:spPr>
          <a:xfrm>
            <a:off x="1905001" y="114300"/>
            <a:ext cx="14630399" cy="1610697"/>
          </a:xfrm>
          <a:prstGeom prst="rect">
            <a:avLst/>
          </a:prstGeom>
          <a:noFill/>
        </p:spPr>
        <p:txBody>
          <a:bodyPr wrap="square">
            <a:spAutoFit/>
          </a:bodyPr>
          <a:lstStyle/>
          <a:p>
            <a:pPr algn="ctr">
              <a:lnSpc>
                <a:spcPts val="6399"/>
              </a:lnSpc>
              <a:spcBef>
                <a:spcPct val="0"/>
              </a:spcBef>
            </a:pPr>
            <a:r>
              <a:rPr lang="en-US" sz="6399" b="1" dirty="0">
                <a:solidFill>
                  <a:schemeClr val="tx2"/>
                </a:solidFill>
                <a:latin typeface="Active Heart"/>
              </a:rPr>
              <a:t>TEŞEKKÜRLER</a:t>
            </a:r>
          </a:p>
          <a:p>
            <a:pPr algn="ctr">
              <a:lnSpc>
                <a:spcPts val="6399"/>
              </a:lnSpc>
              <a:spcBef>
                <a:spcPct val="0"/>
              </a:spcBef>
            </a:pPr>
            <a:r>
              <a:rPr lang="en-US" sz="3600" b="1" dirty="0">
                <a:solidFill>
                  <a:schemeClr val="tx2"/>
                </a:solidFill>
                <a:latin typeface="Active Heart"/>
              </a:rPr>
              <a:t>SORULARINIZI ALABİLİRİZ!</a:t>
            </a:r>
          </a:p>
        </p:txBody>
      </p:sp>
      <p:pic>
        <p:nvPicPr>
          <p:cNvPr id="22" name="Picture 21" descr="Blue text on a black background&#10;&#10;AI-generated content may be incorrect.">
            <a:extLst>
              <a:ext uri="{FF2B5EF4-FFF2-40B4-BE49-F238E27FC236}">
                <a16:creationId xmlns:a16="http://schemas.microsoft.com/office/drawing/2014/main" id="{3D87C3CA-A0F9-81F6-927E-97D99962E8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1600" y="32262"/>
            <a:ext cx="1634462" cy="1634462"/>
          </a:xfrm>
          <a:prstGeom prst="rect">
            <a:avLst/>
          </a:prstGeom>
        </p:spPr>
      </p:pic>
      <p:sp>
        <p:nvSpPr>
          <p:cNvPr id="23" name="Freeform 3">
            <a:extLst>
              <a:ext uri="{FF2B5EF4-FFF2-40B4-BE49-F238E27FC236}">
                <a16:creationId xmlns:a16="http://schemas.microsoft.com/office/drawing/2014/main" id="{A89D41F0-84CD-E066-3935-F8365B770008}"/>
              </a:ext>
            </a:extLst>
          </p:cNvPr>
          <p:cNvSpPr/>
          <p:nvPr/>
        </p:nvSpPr>
        <p:spPr>
          <a:xfrm>
            <a:off x="41938" y="-19993"/>
            <a:ext cx="1745298" cy="1745298"/>
          </a:xfrm>
          <a:custGeom>
            <a:avLst/>
            <a:gdLst/>
            <a:ahLst/>
            <a:cxnLst/>
            <a:rect l="l" t="t" r="r" b="b"/>
            <a:pathLst>
              <a:path w="1745298" h="1745298">
                <a:moveTo>
                  <a:pt x="0" y="0"/>
                </a:moveTo>
                <a:lnTo>
                  <a:pt x="1745298" y="0"/>
                </a:lnTo>
                <a:lnTo>
                  <a:pt x="1745298" y="1745298"/>
                </a:lnTo>
                <a:lnTo>
                  <a:pt x="0" y="1745298"/>
                </a:lnTo>
                <a:lnTo>
                  <a:pt x="0" y="0"/>
                </a:lnTo>
                <a:close/>
              </a:path>
            </a:pathLst>
          </a:custGeom>
          <a:blipFill>
            <a:blip r:embed="rId6"/>
            <a:stretch>
              <a:fillRect/>
            </a:stretch>
          </a:blipFill>
        </p:spPr>
        <p:txBody>
          <a:bodyPr/>
          <a:lstStyle/>
          <a:p>
            <a:endParaRPr lang="tr-TR"/>
          </a:p>
        </p:txBody>
      </p:sp>
      <p:sp>
        <p:nvSpPr>
          <p:cNvPr id="6" name="Freeform 19">
            <a:extLst>
              <a:ext uri="{FF2B5EF4-FFF2-40B4-BE49-F238E27FC236}">
                <a16:creationId xmlns:a16="http://schemas.microsoft.com/office/drawing/2014/main" id="{143A696A-9C16-EC14-1804-BC6032DA9EF5}"/>
              </a:ext>
            </a:extLst>
          </p:cNvPr>
          <p:cNvSpPr>
            <a:spLocks/>
          </p:cNvSpPr>
          <p:nvPr/>
        </p:nvSpPr>
        <p:spPr>
          <a:xfrm>
            <a:off x="6553200" y="1737434"/>
            <a:ext cx="10885957" cy="4564842"/>
          </a:xfrm>
          <a:custGeom>
            <a:avLst/>
            <a:gdLst/>
            <a:ahLst/>
            <a:cxnLst/>
            <a:rect l="l" t="t" r="r" b="b"/>
            <a:pathLst>
              <a:path w="9516598" h="6399912">
                <a:moveTo>
                  <a:pt x="0" y="0"/>
                </a:moveTo>
                <a:lnTo>
                  <a:pt x="9516597" y="0"/>
                </a:lnTo>
                <a:lnTo>
                  <a:pt x="9516597" y="6399912"/>
                </a:lnTo>
                <a:lnTo>
                  <a:pt x="0" y="63999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pic>
        <p:nvPicPr>
          <p:cNvPr id="7" name="Picture 2">
            <a:extLst>
              <a:ext uri="{FF2B5EF4-FFF2-40B4-BE49-F238E27FC236}">
                <a16:creationId xmlns:a16="http://schemas.microsoft.com/office/drawing/2014/main" id="{D0FACC7B-2C7B-2866-FAF4-9EACDD4A141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2485" y="2090071"/>
            <a:ext cx="4937125" cy="5869119"/>
          </a:xfrm>
          <a:prstGeom prst="rect">
            <a:avLst/>
          </a:prstGeom>
          <a:noFill/>
          <a:extLst>
            <a:ext uri="{909E8E84-426E-40DD-AFC4-6F175D3DCCD1}">
              <a14:hiddenFill xmlns:a14="http://schemas.microsoft.com/office/drawing/2010/main">
                <a:solidFill>
                  <a:srgbClr val="FFFFFF"/>
                </a:solidFill>
              </a14:hiddenFill>
            </a:ext>
          </a:extLst>
        </p:spPr>
      </p:pic>
      <p:sp>
        <p:nvSpPr>
          <p:cNvPr id="9" name="Metin kutusu 8">
            <a:extLst>
              <a:ext uri="{FF2B5EF4-FFF2-40B4-BE49-F238E27FC236}">
                <a16:creationId xmlns:a16="http://schemas.microsoft.com/office/drawing/2014/main" id="{CB76E871-9B66-BD38-6F2D-E07251A4FBEA}"/>
              </a:ext>
            </a:extLst>
          </p:cNvPr>
          <p:cNvSpPr txBox="1"/>
          <p:nvPr/>
        </p:nvSpPr>
        <p:spPr>
          <a:xfrm>
            <a:off x="8919705" y="3031374"/>
            <a:ext cx="807589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4400" b="1" dirty="0">
                <a:ea typeface="Calibri"/>
                <a:cs typeface="Calibri"/>
              </a:rPr>
              <a:t>Doğal Hastalığa Yapay Zeka!</a:t>
            </a:r>
          </a:p>
        </p:txBody>
      </p:sp>
      <p:sp>
        <p:nvSpPr>
          <p:cNvPr id="8" name="TextBox 10">
            <a:extLst>
              <a:ext uri="{FF2B5EF4-FFF2-40B4-BE49-F238E27FC236}">
                <a16:creationId xmlns:a16="http://schemas.microsoft.com/office/drawing/2014/main" id="{752CEA9F-7F5D-0C10-CF68-2431FDAE0CCE}"/>
              </a:ext>
            </a:extLst>
          </p:cNvPr>
          <p:cNvSpPr txBox="1"/>
          <p:nvPr/>
        </p:nvSpPr>
        <p:spPr>
          <a:xfrm>
            <a:off x="1676400" y="9699574"/>
            <a:ext cx="13631461" cy="256480"/>
          </a:xfrm>
          <a:prstGeom prst="rect">
            <a:avLst/>
          </a:prstGeom>
          <a:ln w="19050">
            <a:solidFill>
              <a:srgbClr val="002060"/>
            </a:solidFill>
          </a:ln>
        </p:spPr>
        <p:txBody>
          <a:bodyPr wrap="square" lIns="0" tIns="0" rIns="0" bIns="0" rtlCol="0" anchor="t">
            <a:spAutoFit/>
          </a:bodyPr>
          <a:lstStyle/>
          <a:p>
            <a:pPr>
              <a:lnSpc>
                <a:spcPts val="2000"/>
              </a:lnSpc>
            </a:pPr>
            <a:r>
              <a:rPr lang="en-US" sz="2000" b="1" dirty="0">
                <a:solidFill>
                  <a:srgbClr val="1A426A"/>
                </a:solidFill>
                <a:latin typeface="Active Heart"/>
              </a:rPr>
              <a:t>TAKIM ADI:</a:t>
            </a:r>
            <a:r>
              <a:rPr lang="tr-TR" sz="2000" b="1" dirty="0">
                <a:solidFill>
                  <a:srgbClr val="1A426A"/>
                </a:solidFill>
                <a:latin typeface="Active Heart"/>
              </a:rPr>
              <a:t> MAJESTY</a:t>
            </a:r>
            <a:r>
              <a:rPr lang="en-US" sz="2000" b="1" dirty="0">
                <a:solidFill>
                  <a:srgbClr val="1A426A"/>
                </a:solidFill>
                <a:latin typeface="Active Heart"/>
              </a:rPr>
              <a:t>			TAKIM ID:</a:t>
            </a:r>
            <a:r>
              <a:rPr lang="tr-TR" sz="2000" b="1" dirty="0">
                <a:solidFill>
                  <a:srgbClr val="1A426A"/>
                </a:solidFill>
                <a:latin typeface="Active Heart"/>
              </a:rPr>
              <a:t> </a:t>
            </a:r>
            <a:r>
              <a:rPr lang="en-US" sz="2000" b="1" dirty="0">
                <a:solidFill>
                  <a:srgbClr val="1A426A"/>
                </a:solidFill>
                <a:latin typeface="Active Heart"/>
              </a:rPr>
              <a:t>742174 				BAŞVURU ID:</a:t>
            </a:r>
            <a:r>
              <a:rPr lang="tr-TR" sz="2000" b="1" dirty="0">
                <a:solidFill>
                  <a:srgbClr val="1A426A"/>
                </a:solidFill>
                <a:latin typeface="Active Heart"/>
              </a:rPr>
              <a:t> </a:t>
            </a:r>
            <a:r>
              <a:rPr lang="en-US" sz="2000" b="1" dirty="0">
                <a:solidFill>
                  <a:srgbClr val="1A426A"/>
                </a:solidFill>
                <a:latin typeface="Active Heart" panose="020B0604020202020204" charset="-128"/>
                <a:ea typeface="Active Heart" panose="020B0604020202020204" charset="-128"/>
                <a:cs typeface="+mn-lt"/>
              </a:rPr>
              <a:t>3627621</a:t>
            </a:r>
            <a:endParaRPr lang="en-US" sz="2000" b="1" dirty="0">
              <a:solidFill>
                <a:srgbClr val="1A426A"/>
              </a:solidFill>
              <a:latin typeface="Active Heart" panose="020B0604020202020204" charset="-128"/>
              <a:ea typeface="Active Heart" panose="020B0604020202020204" charset="-128"/>
            </a:endParaRPr>
          </a:p>
        </p:txBody>
      </p:sp>
      <p:sp>
        <p:nvSpPr>
          <p:cNvPr id="3" name="AutoShape 102">
            <a:extLst>
              <a:ext uri="{FF2B5EF4-FFF2-40B4-BE49-F238E27FC236}">
                <a16:creationId xmlns:a16="http://schemas.microsoft.com/office/drawing/2014/main" id="{A9A33966-528C-AF3B-0A1B-E86728179967}"/>
              </a:ext>
            </a:extLst>
          </p:cNvPr>
          <p:cNvSpPr/>
          <p:nvPr/>
        </p:nvSpPr>
        <p:spPr>
          <a:xfrm flipV="1">
            <a:off x="7772400" y="9182100"/>
            <a:ext cx="9824752" cy="20032"/>
          </a:xfrm>
          <a:prstGeom prst="line">
            <a:avLst/>
          </a:prstGeom>
          <a:ln w="38100" cap="flat">
            <a:solidFill>
              <a:srgbClr val="344C54"/>
            </a:solidFill>
            <a:prstDash val="solid"/>
            <a:headEnd type="none" w="sm" len="sm"/>
            <a:tailEnd type="none" w="sm" len="sm"/>
          </a:ln>
        </p:spPr>
        <p:txBody>
          <a:bodyPr/>
          <a:lstStyle/>
          <a:p>
            <a:endParaRPr lang="tr-TR" dirty="0"/>
          </a:p>
        </p:txBody>
      </p:sp>
      <p:sp>
        <p:nvSpPr>
          <p:cNvPr id="10" name="TextBox 114">
            <a:extLst>
              <a:ext uri="{FF2B5EF4-FFF2-40B4-BE49-F238E27FC236}">
                <a16:creationId xmlns:a16="http://schemas.microsoft.com/office/drawing/2014/main" id="{C0C62043-96C3-8D62-92FA-A63345E2F24F}"/>
              </a:ext>
            </a:extLst>
          </p:cNvPr>
          <p:cNvSpPr txBox="1">
            <a:spLocks/>
          </p:cNvSpPr>
          <p:nvPr/>
        </p:nvSpPr>
        <p:spPr>
          <a:xfrm>
            <a:off x="365636" y="9179148"/>
            <a:ext cx="7994957" cy="256480"/>
          </a:xfrm>
          <a:prstGeom prst="rect">
            <a:avLst/>
          </a:prstGeom>
        </p:spPr>
        <p:txBody>
          <a:bodyPr wrap="square" lIns="0" tIns="0" rIns="0" bIns="0" rtlCol="0" anchor="t">
            <a:spAutoFit/>
          </a:bodyPr>
          <a:lstStyle/>
          <a:p>
            <a:pPr algn="ctr">
              <a:lnSpc>
                <a:spcPts val="2000"/>
              </a:lnSpc>
              <a:spcBef>
                <a:spcPct val="0"/>
              </a:spcBef>
            </a:pPr>
            <a:r>
              <a:rPr lang="en-US" dirty="0">
                <a:solidFill>
                  <a:srgbClr val="1A426A"/>
                </a:solidFill>
                <a:latin typeface="Active Heart"/>
              </a:rPr>
              <a:t>202</a:t>
            </a:r>
            <a:r>
              <a:rPr lang="tr-TR" dirty="0">
                <a:solidFill>
                  <a:srgbClr val="1A426A"/>
                </a:solidFill>
                <a:latin typeface="Active Heart"/>
              </a:rPr>
              <a:t>5</a:t>
            </a:r>
            <a:r>
              <a:rPr lang="en-US" dirty="0">
                <a:solidFill>
                  <a:srgbClr val="1A426A"/>
                </a:solidFill>
                <a:latin typeface="Active Heart"/>
              </a:rPr>
              <a:t> TEKNOFEST </a:t>
            </a:r>
            <a:r>
              <a:rPr lang="tr-TR" dirty="0">
                <a:solidFill>
                  <a:srgbClr val="1A426A"/>
                </a:solidFill>
                <a:latin typeface="Active Heart"/>
              </a:rPr>
              <a:t>İSTANBUL SAĞLIKTA YAPAY ZEKA YARIŞMASI</a:t>
            </a:r>
            <a:endParaRPr lang="en-US" dirty="0">
              <a:solidFill>
                <a:srgbClr val="1A426A"/>
              </a:solidFill>
              <a:latin typeface="Active Heart"/>
            </a:endParaRPr>
          </a:p>
        </p:txBody>
      </p:sp>
    </p:spTree>
    <p:extLst>
      <p:ext uri="{BB962C8B-B14F-4D97-AF65-F5344CB8AC3E}">
        <p14:creationId xmlns:p14="http://schemas.microsoft.com/office/powerpoint/2010/main" val="4226670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3072</TotalTime>
  <Words>951</Words>
  <Application>Microsoft Office PowerPoint</Application>
  <PresentationFormat>Özel</PresentationFormat>
  <Paragraphs>119</Paragraphs>
  <Slides>9</Slides>
  <Notes>9</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9</vt:i4>
      </vt:variant>
    </vt:vector>
  </HeadingPairs>
  <TitlesOfParts>
    <vt:vector size="18" baseType="lpstr">
      <vt:lpstr>Active Heart</vt:lpstr>
      <vt:lpstr>Aileron</vt:lpstr>
      <vt:lpstr>Aileron Bold</vt:lpstr>
      <vt:lpstr>Aileron Ultra-Bold</vt:lpstr>
      <vt:lpstr>Aptos</vt:lpstr>
      <vt:lpstr>Arial</vt:lpstr>
      <vt:lpstr>Arial Black</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SUNUM ŞABLONU</dc:title>
  <dc:creator>TEKNOFEST</dc:creator>
  <cp:lastModifiedBy>Yasin Yeşilyurt</cp:lastModifiedBy>
  <cp:revision>476</cp:revision>
  <dcterms:created xsi:type="dcterms:W3CDTF">2006-08-16T00:00:00Z</dcterms:created>
  <dcterms:modified xsi:type="dcterms:W3CDTF">2025-09-19T08:22:39Z</dcterms:modified>
  <dc:identifier>DAGDnxWSptA</dc:identifier>
</cp:coreProperties>
</file>